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Book Antiqua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BookAntiqua-bold.fntdata"/><Relationship Id="rId10" Type="http://schemas.openxmlformats.org/officeDocument/2006/relationships/slide" Target="slides/slide4.xml"/><Relationship Id="rId21" Type="http://schemas.openxmlformats.org/officeDocument/2006/relationships/font" Target="fonts/BookAntiqua-regular.fntdata"/><Relationship Id="rId13" Type="http://schemas.openxmlformats.org/officeDocument/2006/relationships/slide" Target="slides/slide7.xml"/><Relationship Id="rId24" Type="http://schemas.openxmlformats.org/officeDocument/2006/relationships/font" Target="fonts/BookAntiqua-boldItalic.fntdata"/><Relationship Id="rId12" Type="http://schemas.openxmlformats.org/officeDocument/2006/relationships/slide" Target="slides/slide6.xml"/><Relationship Id="rId23" Type="http://schemas.openxmlformats.org/officeDocument/2006/relationships/font" Target="fonts/BookAntiqu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76c515a4c_2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876c515a4c_2_8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76c515a4c_2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876c515a4c_2_13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76c515a4c_2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876c515a4c_2_13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76c515a4c_2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876c515a4c_2_14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76c515a4c_2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876c515a4c_2_15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76c515a4c_2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876c515a4c_2_16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76c515a4c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876c515a4c_2_8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76c515a4c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876c515a4c_2_9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76c515a4c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876c515a4c_2_9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76c515a4c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876c515a4c_2_10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76c515a4c_2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876c515a4c_2_10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76c515a4c_2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876c515a4c_2_11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76c515a4c_2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876c515a4c_2_11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76c515a4c_2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876c515a4c_2_12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6477000" y="57150"/>
            <a:ext cx="2514600" cy="2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3581400" y="57150"/>
            <a:ext cx="2895600" cy="2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229600" y="4855464"/>
            <a:ext cx="758952" cy="1851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showMasterSp="0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0" type="dt"/>
          </p:nvPr>
        </p:nvSpPr>
        <p:spPr>
          <a:xfrm>
            <a:off x="6477000" y="57150"/>
            <a:ext cx="2514600" cy="2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1" type="ftr"/>
          </p:nvPr>
        </p:nvSpPr>
        <p:spPr>
          <a:xfrm>
            <a:off x="3124200" y="57150"/>
            <a:ext cx="3352800" cy="2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229600" y="4857750"/>
            <a:ext cx="762000" cy="183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showMasterSp="0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>
            <p:ph idx="2" type="pic"/>
          </p:nvPr>
        </p:nvSpPr>
        <p:spPr>
          <a:xfrm>
            <a:off x="3505200" y="462475"/>
            <a:ext cx="5029200" cy="2743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900" endA="500" endPos="10000" fadeDir="5400000" kx="0" rotWithShape="0" algn="bl" stA="49000" stPos="0" sy="-9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477000" y="57150"/>
            <a:ext cx="2514600" cy="2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57150"/>
            <a:ext cx="3352800" cy="2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229600" y="4857750"/>
            <a:ext cx="762000" cy="183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81000" y="3745320"/>
            <a:ext cx="5867400" cy="3917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ucida Sans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81000" y="4149913"/>
            <a:ext cx="5867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91425" wrap="square" tIns="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81940" lvl="1" marL="914400" algn="l">
              <a:spcBef>
                <a:spcPts val="240"/>
              </a:spcBef>
              <a:spcAft>
                <a:spcPts val="0"/>
              </a:spcAft>
              <a:buSzPts val="840"/>
              <a:buChar char="🞤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🞫"/>
              <a:defRPr sz="1000"/>
            </a:lvl3pPr>
            <a:lvl4pPr indent="-268605" lvl="3" marL="1828800" algn="l">
              <a:spcBef>
                <a:spcPts val="180"/>
              </a:spcBef>
              <a:spcAft>
                <a:spcPts val="0"/>
              </a:spcAft>
              <a:buSzPts val="630"/>
              <a:buChar char="🞲"/>
              <a:defRPr sz="900"/>
            </a:lvl4pPr>
            <a:lvl5pPr indent="-262889" lvl="4" marL="2286000" algn="l">
              <a:spcBef>
                <a:spcPts val="180"/>
              </a:spcBef>
              <a:spcAft>
                <a:spcPts val="0"/>
              </a:spcAft>
              <a:buSzPts val="540"/>
              <a:buChar char="🞩"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showMasterSp="0" type="twoTxTwoObj">
  <p:cSld name="TWO_OBJECTS_WITH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04800" y="4057650"/>
            <a:ext cx="8610600" cy="661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281444" y="500063"/>
            <a:ext cx="4290556" cy="479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4645025" y="500063"/>
            <a:ext cx="4292241" cy="479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3" type="body"/>
          </p:nvPr>
        </p:nvSpPr>
        <p:spPr>
          <a:xfrm>
            <a:off x="281444" y="987028"/>
            <a:ext cx="4290556" cy="2956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4" type="body"/>
          </p:nvPr>
        </p:nvSpPr>
        <p:spPr>
          <a:xfrm>
            <a:off x="4648730" y="987028"/>
            <a:ext cx="4288536" cy="2956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0" type="dt"/>
          </p:nvPr>
        </p:nvSpPr>
        <p:spPr>
          <a:xfrm>
            <a:off x="6477000" y="57150"/>
            <a:ext cx="2514600" cy="2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1" type="ftr"/>
          </p:nvPr>
        </p:nvSpPr>
        <p:spPr>
          <a:xfrm>
            <a:off x="3124200" y="57150"/>
            <a:ext cx="3352800" cy="2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8229600" y="4857750"/>
            <a:ext cx="762000" cy="1851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85" name="Google Shape;85;p17"/>
          <p:cNvCxnSpPr/>
          <p:nvPr/>
        </p:nvCxnSpPr>
        <p:spPr>
          <a:xfrm>
            <a:off x="514350" y="4514850"/>
            <a:ext cx="8629650" cy="178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01752" y="342900"/>
            <a:ext cx="8686800" cy="630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0" type="dt"/>
          </p:nvPr>
        </p:nvSpPr>
        <p:spPr>
          <a:xfrm>
            <a:off x="6477000" y="57150"/>
            <a:ext cx="2514600" cy="2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1" type="ftr"/>
          </p:nvPr>
        </p:nvSpPr>
        <p:spPr>
          <a:xfrm>
            <a:off x="3124200" y="57150"/>
            <a:ext cx="3352800" cy="2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8229600" y="4857750"/>
            <a:ext cx="762000" cy="183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showMasterSp="0" type="title">
  <p:cSld name="TITL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19"/>
          <p:cNvCxnSpPr/>
          <p:nvPr/>
        </p:nvCxnSpPr>
        <p:spPr>
          <a:xfrm>
            <a:off x="514350" y="4012426"/>
            <a:ext cx="8629650" cy="178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19"/>
          <p:cNvSpPr txBox="1"/>
          <p:nvPr>
            <p:ph type="ctrTitle"/>
          </p:nvPr>
        </p:nvSpPr>
        <p:spPr>
          <a:xfrm>
            <a:off x="381000" y="3640058"/>
            <a:ext cx="8458200" cy="916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" type="subTitle"/>
          </p:nvPr>
        </p:nvSpPr>
        <p:spPr>
          <a:xfrm>
            <a:off x="381000" y="2914650"/>
            <a:ext cx="8458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44332A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0" type="dt"/>
          </p:nvPr>
        </p:nvSpPr>
        <p:spPr>
          <a:xfrm>
            <a:off x="6477000" y="57150"/>
            <a:ext cx="2514600" cy="2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1" type="ftr"/>
          </p:nvPr>
        </p:nvSpPr>
        <p:spPr>
          <a:xfrm>
            <a:off x="3124200" y="57150"/>
            <a:ext cx="3352800" cy="2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8229600" y="4855464"/>
            <a:ext cx="758952" cy="1851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oogle Shape;99;p20"/>
          <p:cNvCxnSpPr/>
          <p:nvPr/>
        </p:nvCxnSpPr>
        <p:spPr>
          <a:xfrm>
            <a:off x="514350" y="2583676"/>
            <a:ext cx="8629650" cy="178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81000" y="12573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DCD0B0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0" type="dt"/>
          </p:nvPr>
        </p:nvSpPr>
        <p:spPr>
          <a:xfrm>
            <a:off x="6477000" y="57150"/>
            <a:ext cx="2514600" cy="2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1" type="ftr"/>
          </p:nvPr>
        </p:nvSpPr>
        <p:spPr>
          <a:xfrm>
            <a:off x="3124200" y="57150"/>
            <a:ext cx="3352800" cy="2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8229600" y="4857750"/>
            <a:ext cx="762000" cy="183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4" name="Google Shape;104;p20"/>
          <p:cNvSpPr txBox="1"/>
          <p:nvPr>
            <p:ph type="title"/>
          </p:nvPr>
        </p:nvSpPr>
        <p:spPr>
          <a:xfrm>
            <a:off x="180475" y="2210314"/>
            <a:ext cx="8686800" cy="888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01752" y="342900"/>
            <a:ext cx="8686800" cy="630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04800" y="1200150"/>
            <a:ext cx="41910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2" type="body"/>
          </p:nvPr>
        </p:nvSpPr>
        <p:spPr>
          <a:xfrm>
            <a:off x="4648200" y="1200150"/>
            <a:ext cx="43434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0" type="dt"/>
          </p:nvPr>
        </p:nvSpPr>
        <p:spPr>
          <a:xfrm>
            <a:off x="6477000" y="57150"/>
            <a:ext cx="2514600" cy="2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11" type="ftr"/>
          </p:nvPr>
        </p:nvSpPr>
        <p:spPr>
          <a:xfrm>
            <a:off x="3124200" y="57150"/>
            <a:ext cx="3352800" cy="2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2" type="sldNum"/>
          </p:nvPr>
        </p:nvSpPr>
        <p:spPr>
          <a:xfrm>
            <a:off x="8229600" y="4857750"/>
            <a:ext cx="762000" cy="183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showMasterSp="0" type="objTx">
  <p:cSld name="OBJECT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Google Shape;113;p22"/>
          <p:cNvCxnSpPr/>
          <p:nvPr/>
        </p:nvCxnSpPr>
        <p:spPr>
          <a:xfrm>
            <a:off x="514350" y="4386838"/>
            <a:ext cx="8629650" cy="178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4" name="Google Shape;114;p22"/>
          <p:cNvSpPr txBox="1"/>
          <p:nvPr>
            <p:ph type="title"/>
          </p:nvPr>
        </p:nvSpPr>
        <p:spPr>
          <a:xfrm>
            <a:off x="457200" y="4114800"/>
            <a:ext cx="8458200" cy="39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ucida Sans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457200" y="457200"/>
            <a:ext cx="3008313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16" name="Google Shape;116;p22"/>
          <p:cNvSpPr txBox="1"/>
          <p:nvPr>
            <p:ph idx="2" type="body"/>
          </p:nvPr>
        </p:nvSpPr>
        <p:spPr>
          <a:xfrm>
            <a:off x="3575050" y="457200"/>
            <a:ext cx="534035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640"/>
              </a:spcBef>
              <a:spcAft>
                <a:spcPts val="0"/>
              </a:spcAft>
              <a:buSzPts val="2240"/>
              <a:buChar char="🞭"/>
              <a:defRPr sz="3200"/>
            </a:lvl1pPr>
            <a:lvl2pPr indent="-353060" lvl="1" marL="914400" algn="l">
              <a:spcBef>
                <a:spcPts val="560"/>
              </a:spcBef>
              <a:spcAft>
                <a:spcPts val="0"/>
              </a:spcAft>
              <a:buSzPts val="1960"/>
              <a:buChar char="🞤"/>
              <a:defRPr sz="28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🞫"/>
              <a:defRPr sz="2400"/>
            </a:lvl3pPr>
            <a:lvl4pPr indent="-317500" lvl="3" marL="1828800" algn="l">
              <a:spcBef>
                <a:spcPts val="400"/>
              </a:spcBef>
              <a:spcAft>
                <a:spcPts val="0"/>
              </a:spcAft>
              <a:buSzPts val="1400"/>
              <a:buChar char="🞲"/>
              <a:defRPr sz="2000"/>
            </a:lvl4pPr>
            <a:lvl5pPr indent="-304800" lvl="4" marL="2286000" algn="l">
              <a:spcBef>
                <a:spcPts val="400"/>
              </a:spcBef>
              <a:spcAft>
                <a:spcPts val="0"/>
              </a:spcAft>
              <a:buSzPts val="1200"/>
              <a:buChar char="🞩"/>
              <a:defRPr sz="20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0" type="dt"/>
          </p:nvPr>
        </p:nvSpPr>
        <p:spPr>
          <a:xfrm>
            <a:off x="6477000" y="57150"/>
            <a:ext cx="2514600" cy="2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1" type="ftr"/>
          </p:nvPr>
        </p:nvSpPr>
        <p:spPr>
          <a:xfrm>
            <a:off x="3124200" y="57150"/>
            <a:ext cx="3352800" cy="2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2" type="sldNum"/>
          </p:nvPr>
        </p:nvSpPr>
        <p:spPr>
          <a:xfrm>
            <a:off x="8229600" y="4857750"/>
            <a:ext cx="762000" cy="183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 rot="5400000">
            <a:off x="2950964" y="-1480542"/>
            <a:ext cx="3394472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23" name="Google Shape;123;p23"/>
          <p:cNvSpPr txBox="1"/>
          <p:nvPr>
            <p:ph idx="10" type="dt"/>
          </p:nvPr>
        </p:nvSpPr>
        <p:spPr>
          <a:xfrm>
            <a:off x="6477000" y="57150"/>
            <a:ext cx="2514600" cy="2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1" type="ftr"/>
          </p:nvPr>
        </p:nvSpPr>
        <p:spPr>
          <a:xfrm>
            <a:off x="3124200" y="57150"/>
            <a:ext cx="3352800" cy="2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2" type="sldNum"/>
          </p:nvPr>
        </p:nvSpPr>
        <p:spPr>
          <a:xfrm>
            <a:off x="8229600" y="4857750"/>
            <a:ext cx="762000" cy="183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showMasterSp="0" type="vertTitleAndTx">
  <p:cSld name="VERTICAL_TITLE_AND_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 rot="5400000">
            <a:off x="5578078" y="1691879"/>
            <a:ext cx="4388644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 rot="5400000">
            <a:off x="1387078" y="-517921"/>
            <a:ext cx="4388644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10" type="dt"/>
          </p:nvPr>
        </p:nvSpPr>
        <p:spPr>
          <a:xfrm>
            <a:off x="6477000" y="57150"/>
            <a:ext cx="2514600" cy="2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11" type="ftr"/>
          </p:nvPr>
        </p:nvSpPr>
        <p:spPr>
          <a:xfrm>
            <a:off x="3124200" y="57150"/>
            <a:ext cx="3352800" cy="2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2" type="sldNum"/>
          </p:nvPr>
        </p:nvSpPr>
        <p:spPr>
          <a:xfrm>
            <a:off x="8229600" y="4857750"/>
            <a:ext cx="762000" cy="183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3"/>
          <p:cNvCxnSpPr/>
          <p:nvPr/>
        </p:nvCxnSpPr>
        <p:spPr>
          <a:xfrm>
            <a:off x="514350" y="788174"/>
            <a:ext cx="8629650" cy="178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477000" y="57150"/>
            <a:ext cx="2514600" cy="2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28E2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57150"/>
            <a:ext cx="3352800" cy="2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28E2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229600" y="4857750"/>
            <a:ext cx="762000" cy="183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ucida Sans"/>
              <a:buNone/>
              <a:defRPr b="0" i="0" sz="36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57" name="Google Shape;57;p13"/>
          <p:cNvCxnSpPr/>
          <p:nvPr/>
        </p:nvCxnSpPr>
        <p:spPr>
          <a:xfrm>
            <a:off x="514350" y="788174"/>
            <a:ext cx="8629650" cy="178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" name="Google Shape;58;p13"/>
          <p:cNvCxnSpPr/>
          <p:nvPr/>
        </p:nvCxnSpPr>
        <p:spPr>
          <a:xfrm>
            <a:off x="514350" y="793490"/>
            <a:ext cx="8629650" cy="178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Relationship Id="rId5" Type="http://schemas.openxmlformats.org/officeDocument/2006/relationships/image" Target="../media/image12.jpg"/><Relationship Id="rId6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/>
          <p:nvPr/>
        </p:nvSpPr>
        <p:spPr>
          <a:xfrm>
            <a:off x="220427" y="237335"/>
            <a:ext cx="8703000" cy="42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Муниципальное бюджетное дошкольное образовательное учреждение детский сад № 72 «Кораблик»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Презентация по рисованию на тему: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   «Лошадь</a:t>
            </a:r>
            <a:r>
              <a:rPr i="1" lang="ru" sz="3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»</a:t>
            </a:r>
            <a:endParaRPr i="1" sz="36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(5-6 лет)</a:t>
            </a:r>
            <a:endParaRPr i="1" sz="2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endParaRPr sz="16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Составитель: воспитатель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Клячина Марина Петровна</a:t>
            </a: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МБДОУ №-</a:t>
            </a:r>
            <a:r>
              <a:rPr lang="ru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72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                               </a:t>
            </a:r>
            <a:r>
              <a:rPr lang="ru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г. Мытищи 2020              </a:t>
            </a:r>
            <a:endParaRPr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https://avatars.mds.yandex.net/get-pdb/752643/ee36918c-fbb1-4cad-ad1e-4d58925202c5/s1200" id="137" name="Google Shape;13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352" y="2139702"/>
            <a:ext cx="3096343" cy="2756967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AF762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>
            <p:ph idx="3" type="body"/>
          </p:nvPr>
        </p:nvSpPr>
        <p:spPr>
          <a:xfrm>
            <a:off x="281444" y="195486"/>
            <a:ext cx="3138428" cy="1359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6893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82"/>
              <a:buNone/>
            </a:pPr>
            <a:r>
              <a:t/>
            </a:r>
            <a:endParaRPr sz="1260"/>
          </a:p>
          <a:p>
            <a:pPr indent="0" lvl="0" marL="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568"/>
              <a:buNone/>
            </a:pPr>
            <a:r>
              <a:rPr b="1" lang="ru" sz="2240">
                <a:latin typeface="Arial"/>
                <a:ea typeface="Arial"/>
                <a:cs typeface="Arial"/>
                <a:sym typeface="Arial"/>
              </a:rPr>
              <a:t>4.Нарисуйте глаза, уши, гриву, хвост. </a:t>
            </a:r>
            <a:endParaRPr/>
          </a:p>
          <a:p>
            <a:pPr indent="-243332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568"/>
              <a:buNone/>
            </a:pPr>
            <a:r>
              <a:t/>
            </a:r>
            <a:endParaRPr b="1" sz="224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568"/>
              <a:buNone/>
            </a:pPr>
            <a:r>
              <a:rPr b="1" lang="ru" sz="2240">
                <a:latin typeface="Arial"/>
                <a:ea typeface="Arial"/>
                <a:cs typeface="Arial"/>
                <a:sym typeface="Arial"/>
              </a:rPr>
              <a:t>5.Обведите все необходимое.</a:t>
            </a:r>
            <a:endParaRPr b="1" sz="224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4"/>
          <p:cNvSpPr txBox="1"/>
          <p:nvPr>
            <p:ph idx="4" type="body"/>
          </p:nvPr>
        </p:nvSpPr>
        <p:spPr>
          <a:xfrm>
            <a:off x="5004048" y="3381840"/>
            <a:ext cx="3933218" cy="702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ru" sz="1800"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b="1" lang="ru" sz="2000">
                <a:latin typeface="Arial"/>
                <a:ea typeface="Arial"/>
                <a:cs typeface="Arial"/>
                <a:sym typeface="Arial"/>
              </a:rPr>
              <a:t>Лишние (вспомогательные) линии сотрите.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20"/>
              </a:spcBef>
              <a:spcAft>
                <a:spcPts val="0"/>
              </a:spcAft>
              <a:buSzPts val="420"/>
              <a:buNone/>
            </a:pPr>
            <a:r>
              <a:t/>
            </a:r>
            <a:endParaRPr sz="600"/>
          </a:p>
          <a:p>
            <a:pPr indent="-316230" lvl="0" marL="342900" rtl="0" algn="l">
              <a:lnSpc>
                <a:spcPct val="80000"/>
              </a:lnSpc>
              <a:spcBef>
                <a:spcPts val="120"/>
              </a:spcBef>
              <a:spcAft>
                <a:spcPts val="0"/>
              </a:spcAft>
              <a:buSzPts val="420"/>
              <a:buNone/>
            </a:pPr>
            <a:r>
              <a:t/>
            </a:r>
            <a:endParaRPr sz="600"/>
          </a:p>
        </p:txBody>
      </p:sp>
      <p:pic>
        <p:nvPicPr>
          <p:cNvPr descr="http://stabilo4kids.ru/imgt/master_klass/dom_jivotnie/lo_2.jpg" id="195" name="Google Shape;19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1612" y="106896"/>
            <a:ext cx="5400600" cy="28969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t4.depositphotos.com/15184900/19874/v/950/depositphotos_198744540-stock-illustration-horse-sketching-vector-illustration.jpg" id="196" name="Google Shape;19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3" y="2100988"/>
            <a:ext cx="4608512" cy="295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/>
          <p:nvPr>
            <p:ph idx="4294967295" type="title"/>
          </p:nvPr>
        </p:nvSpPr>
        <p:spPr>
          <a:xfrm>
            <a:off x="685800" y="4114800"/>
            <a:ext cx="8458200" cy="390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Lucida Sans"/>
              <a:buNone/>
            </a:pPr>
            <a:br>
              <a:rPr lang="ru" sz="3240"/>
            </a:br>
            <a:endParaRPr sz="3240"/>
          </a:p>
        </p:txBody>
      </p:sp>
      <p:sp>
        <p:nvSpPr>
          <p:cNvPr id="202" name="Google Shape;202;p35"/>
          <p:cNvSpPr txBox="1"/>
          <p:nvPr>
            <p:ph idx="4294967295" type="body"/>
          </p:nvPr>
        </p:nvSpPr>
        <p:spPr>
          <a:xfrm>
            <a:off x="107500" y="87475"/>
            <a:ext cx="3816300" cy="3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342900" rtl="0" algn="l">
              <a:spcBef>
                <a:spcPts val="0"/>
              </a:spcBef>
              <a:spcAft>
                <a:spcPts val="0"/>
              </a:spcAft>
              <a:buSzPts val="1100"/>
              <a:buChar char="🞭"/>
            </a:pPr>
            <a:r>
              <a:rPr b="1" lang="ru" sz="1700"/>
              <a:t>6.Раскрасте изображение, не выходя за контур, равномерно, без просветов, накладывая штрихи в одном направлении: сверху вниз, или слева направо, или по косой неотрывным движением руки.  </a:t>
            </a:r>
            <a:endParaRPr b="1" sz="17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b="1" lang="ru" sz="1700"/>
              <a:t> </a:t>
            </a:r>
            <a:endParaRPr sz="29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pic>
        <p:nvPicPr>
          <p:cNvPr descr="https://avatars.mds.yandex.net/get-pdb/1025945/75e2be29-1b10-4829-a066-5bad801475e9/s1200?webp=false" id="203" name="Google Shape;20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2520366"/>
            <a:ext cx="4824536" cy="2507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ages-wixmp-ed30a86b8c4ca887773594c2.wixmp.com/f/c6514f75-c6de-4a53-bb5d-86c61f5e8477/d2d4n0y-b5629c73-265a-4697-8673-b281d4dc61f7.jpg/v1/fill/w_900,h_605,q_75,strp/trotting_horse_by_crawdademily.jpg?token=eyJ0eXAiOiJKV1QiLCJhbGciOiJIUzI1NiJ9.eyJpc3MiOiJ1cm46YXBwOjdlMGQxODg5ODIyNjQzNzNhNWYwZDQxNWVhMGQyNmUwIiwic3ViIjoidXJuOmFwcDo3ZTBkMTg4OTgyMjY0MzczYTVmMGQ0MTVlYTBkMjZlMCIsImF1ZCI6WyJ1cm46c2VydmljZTppbWFnZS5vcGVyYXRpb25zIl0sIm9iaiI6W1t7InBhdGgiOiIvZi9jNjUxNGY3NS1jNmRlLTRhNTMtYmI1ZC04NmM2MWY1ZTg0NzcvZDJkNG4weS1iNTYyOWM3My0yNjVhLTQ2OTctODY3My1iMjgxZDRkYzYxZjcuanBnIiwid2lkdGgiOiI8PTkwMCIsImhlaWdodCI6Ijw9NjA1In1dXX0.VXmRirDQdV-Yqc5YEL8iPSrDU7P1_UbvIiVzzPEsfQ0" id="204" name="Google Shape;20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928" y="111296"/>
            <a:ext cx="5096657" cy="2754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/>
          <p:nvPr>
            <p:ph idx="1" type="body"/>
          </p:nvPr>
        </p:nvSpPr>
        <p:spPr>
          <a:xfrm>
            <a:off x="281444" y="33469"/>
            <a:ext cx="3858508" cy="486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ru"/>
              <a:t>7.НАРИСУЙТЕ ТРАВУ, СОЛНЦЕ И Т.Д.</a:t>
            </a:r>
            <a:endParaRPr/>
          </a:p>
        </p:txBody>
      </p:sp>
      <p:sp>
        <p:nvSpPr>
          <p:cNvPr id="210" name="Google Shape;210;p36"/>
          <p:cNvSpPr txBox="1"/>
          <p:nvPr>
            <p:ph idx="2" type="body"/>
          </p:nvPr>
        </p:nvSpPr>
        <p:spPr>
          <a:xfrm>
            <a:off x="4645025" y="500063"/>
            <a:ext cx="4292241" cy="479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/>
          </a:p>
        </p:txBody>
      </p:sp>
      <p:sp>
        <p:nvSpPr>
          <p:cNvPr id="211" name="Google Shape;211;p36"/>
          <p:cNvSpPr txBox="1"/>
          <p:nvPr>
            <p:ph idx="4" type="body"/>
          </p:nvPr>
        </p:nvSpPr>
        <p:spPr>
          <a:xfrm>
            <a:off x="4648730" y="987028"/>
            <a:ext cx="4288536" cy="2956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6220" lvl="0" marL="34290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  <p:pic>
        <p:nvPicPr>
          <p:cNvPr descr="https://thumbs.dreamstime.com/b/%D0%BA%D1%80%D0%B0%D1%81%D0%B8%D0%B2%D0%B5%D0%B9%D1%88%D0%B8%D0%B9-%D1%83%D0%B6%D0%BE%D0%BA-%D0%B0%D0%BD-%D1%88%D0%B0%D1%84%D1%82%D0%B0-%D0%BE%D1%88%D0%B0-%D0%B8-%D1%81%D1%8B%D0%BD%D0%BE%D0%BA-%D0%BE%D1%82%D1%86%D0%B0-%D1%87%D0%B5%D1%80%D1%82%D0%B5%D0%B6%D0%B0-45677999.jpg" id="212" name="Google Shape;21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2696496"/>
            <a:ext cx="3888432" cy="2166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kidolimp.ru/konkurs2010/101/6/2939_101_6_1288727366.jpg" id="213" name="Google Shape;21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288" y="640409"/>
            <a:ext cx="2619672" cy="1998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avatars.mds.yandex.net/get-pdb/777813/178746fd-e88f-47dd-ad21-ae8164897e33/s1200?webp=false" id="214" name="Google Shape;214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08423" y="519522"/>
            <a:ext cx="4680520" cy="2252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bipbap.ru/wp-content/uploads/2019/11/detsad-353257-1450011779.jpg" id="215" name="Google Shape;215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99992" y="3111810"/>
            <a:ext cx="4104456" cy="1749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ds04.infourok.ru/uploads/ex/0cfc/00058b3b-19992325/img11.jpg" id="220" name="Google Shape;22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249492"/>
            <a:ext cx="8424936" cy="4644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>
            <p:ph type="title"/>
          </p:nvPr>
        </p:nvSpPr>
        <p:spPr>
          <a:xfrm>
            <a:off x="251520" y="87475"/>
            <a:ext cx="5760640" cy="2754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ucida Sans"/>
              <a:buNone/>
            </a:pPr>
            <a:r>
              <a:rPr lang="ru" sz="7200"/>
              <a:t>СПАСИБО</a:t>
            </a:r>
            <a:br>
              <a:rPr lang="ru" sz="7200"/>
            </a:br>
            <a:r>
              <a:rPr lang="ru" sz="7200"/>
              <a:t> ЗА ВНИМАНИЕ!</a:t>
            </a:r>
            <a:endParaRPr sz="7200"/>
          </a:p>
        </p:txBody>
      </p:sp>
      <p:pic>
        <p:nvPicPr>
          <p:cNvPr descr="https://i.pinimg.com/736x/15/3d/e2/153de2543cd7ef4dc217da9bb6e753a6--clips.jpg" id="226" name="Google Shape;22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0112" y="1957146"/>
            <a:ext cx="3816424" cy="3186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avatars.mds.yandex.net/get-pdb/1539674/bc33900b-86f0-487e-9a08-8a5fb3edc256/s1200?webp=false" id="142" name="Google Shape;14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533" y="303497"/>
            <a:ext cx="8568953" cy="4590511"/>
          </a:xfrm>
          <a:prstGeom prst="rect">
            <a:avLst/>
          </a:prstGeom>
          <a:solidFill>
            <a:srgbClr val="A96149"/>
          </a:solidFill>
          <a:ln cap="flat" cmpd="sng" w="12700">
            <a:solidFill>
              <a:srgbClr val="A35F49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idx="4294967295" type="title"/>
          </p:nvPr>
        </p:nvSpPr>
        <p:spPr>
          <a:xfrm>
            <a:off x="457200" y="342900"/>
            <a:ext cx="86868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</a:pPr>
            <a:r>
              <a:rPr lang="ru" sz="4000"/>
              <a:t>П</a:t>
            </a:r>
            <a:r>
              <a:rPr lang="ru"/>
              <a:t>ОСЛОВИЦЫ</a:t>
            </a:r>
            <a:endParaRPr/>
          </a:p>
        </p:txBody>
      </p:sp>
      <p:sp>
        <p:nvSpPr>
          <p:cNvPr id="148" name="Google Shape;148;p27"/>
          <p:cNvSpPr txBox="1"/>
          <p:nvPr>
            <p:ph idx="4294967295" type="body"/>
          </p:nvPr>
        </p:nvSpPr>
        <p:spPr>
          <a:xfrm>
            <a:off x="457200" y="1165622"/>
            <a:ext cx="8686800" cy="3394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36"/>
              <a:buNone/>
            </a:pPr>
            <a:r>
              <a:rPr lang="ru" sz="2480"/>
              <a:t> </a:t>
            </a:r>
            <a:r>
              <a:rPr b="1" i="1" lang="ru" sz="2545"/>
              <a:t>«Работает, как лошадь» </a:t>
            </a:r>
            <a:r>
              <a:rPr lang="ru" sz="2080"/>
              <a:t>— говорят о человеке, много и без отдыха работающем.  </a:t>
            </a:r>
            <a:r>
              <a:rPr b="1" i="1" lang="ru" sz="2545"/>
              <a:t>«Не в коня корм» </a:t>
            </a:r>
            <a:r>
              <a:rPr lang="ru" sz="2080"/>
              <a:t>скажут о бесполезных затратах на кого - или что-либо. С повадкой лошадей валяться перед тем, как дать надеть на себя хомут или седло, связано выражение </a:t>
            </a:r>
            <a:r>
              <a:rPr b="1" i="1" lang="ru" sz="2545"/>
              <a:t>«Конь не валялся</a:t>
            </a:r>
            <a:r>
              <a:rPr lang="ru" sz="2545"/>
              <a:t>» </a:t>
            </a:r>
            <a:r>
              <a:rPr lang="ru" sz="2080"/>
              <a:t>— ничего еще не сделано, до начала дела еще далеко. В пословице </a:t>
            </a:r>
            <a:r>
              <a:rPr b="1" i="1" lang="ru" sz="2545"/>
              <a:t>«Старый конь борозды не испортит» </a:t>
            </a:r>
            <a:r>
              <a:rPr lang="ru" sz="2080"/>
              <a:t>утверждается, что опытный человек не испортит дела, за которое взялся. Если нужно сказать, что каждый может ошибиться, то используют выражение:</a:t>
            </a:r>
            <a:r>
              <a:rPr lang="ru" sz="2235"/>
              <a:t> </a:t>
            </a:r>
            <a:r>
              <a:rPr b="1" i="1" lang="ru" sz="2700"/>
              <a:t>«Конь о четырех ногах, да спотыкается». </a:t>
            </a:r>
            <a:r>
              <a:rPr lang="ru" sz="2080"/>
              <a:t>Если надо сказать, что не следует слишком придираться к подарку, то говорят: </a:t>
            </a:r>
            <a:r>
              <a:rPr b="1" i="1" lang="ru" sz="2545"/>
              <a:t>«Дареному коню в зубы не смотрят»</a:t>
            </a:r>
            <a:endParaRPr sz="2800"/>
          </a:p>
          <a:p>
            <a:pPr indent="-232664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1736"/>
              <a:buNone/>
            </a:pPr>
            <a:r>
              <a:t/>
            </a:r>
            <a:endParaRPr sz="208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/>
          <p:nvPr/>
        </p:nvSpPr>
        <p:spPr>
          <a:xfrm>
            <a:off x="5508104" y="195486"/>
            <a:ext cx="3384376" cy="4431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С давних времен конь был первым помощником человека: на лошадях пахали поля</a:t>
            </a:r>
            <a:r>
              <a:rPr lang="ru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, их впрягали в телеги, чтобы перевозить грузы, на них ездили верхом, чтобы быстрее добраться в нужное место. В последнее столетие почти всю работу, которую раньше делали лошади, стали выполнять машины. Но лоша­ди все-таки остались важными и полезными человеку животными. На селе до сих пор лошади помогают выполнять сельскохозяйственные работы: там, где не проедет трактор или машина, пройдет лошадь.</a:t>
            </a:r>
            <a:endParaRPr sz="16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https://sun9-14.userapi.com/c628317/u121471350/video/y_edacadde.jpg" id="154" name="Google Shape;15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442868"/>
            <a:ext cx="5040560" cy="4212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/>
          <p:nvPr/>
        </p:nvSpPr>
        <p:spPr>
          <a:xfrm>
            <a:off x="5148064" y="667383"/>
            <a:ext cx="3816424" cy="4016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Полдня рисовал я красавца - коня,</a:t>
            </a:r>
            <a:b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И все за рисунок  хвалили меня.</a:t>
            </a:r>
            <a:b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Сначала мне мама</a:t>
            </a:r>
            <a:b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Сказала словечко:</a:t>
            </a:r>
            <a:b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Чудесная, Мишенька,</a:t>
            </a:r>
            <a:b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Вышла овечка!</a:t>
            </a:r>
            <a:b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Но с тем же рисунком</a:t>
            </a:r>
            <a:b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Я к папе пошел,</a:t>
            </a:r>
            <a:b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И папа сказал мне:</a:t>
            </a:r>
            <a:b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Отличный козел!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Потом похвалила</a:t>
            </a:r>
            <a:b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Малышка-сестренка:</a:t>
            </a:r>
            <a:b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Ты очень хорошего</a:t>
            </a:r>
            <a:b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Сделал котенка!</a:t>
            </a:r>
            <a:b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И братец мой старший</a:t>
            </a:r>
            <a:b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Меня похвалил,</a:t>
            </a:r>
            <a:b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Зевнул и сказал:</a:t>
            </a:r>
            <a:b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Неплохой крокодил!</a:t>
            </a:r>
            <a:endParaRPr sz="1100"/>
          </a:p>
        </p:txBody>
      </p:sp>
      <p:pic>
        <p:nvPicPr>
          <p:cNvPr descr="https://www.maam.ru/images/users/photos/medium/fe9f456c7bec55a3f4687b6d526485a1.jpg" id="160" name="Google Shape;16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573528"/>
            <a:ext cx="4680520" cy="426647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9"/>
          <p:cNvSpPr txBox="1"/>
          <p:nvPr>
            <p:ph type="title"/>
          </p:nvPr>
        </p:nvSpPr>
        <p:spPr>
          <a:xfrm>
            <a:off x="277688" y="289341"/>
            <a:ext cx="8686800" cy="3780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79"/>
              <a:buFont typeface="Lucida Sans"/>
              <a:buNone/>
            </a:pPr>
            <a:r>
              <a:rPr lang="ru" sz="1979"/>
              <a:t> СТИХОТВОРЕНИЕ Е. СЕМЕНОВОЙ « РИСУНОК»</a:t>
            </a:r>
            <a:br>
              <a:rPr lang="ru" sz="3240"/>
            </a:br>
            <a:endParaRPr sz="324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381000" y="4149913"/>
            <a:ext cx="5867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" sz="2000"/>
              <a:t>Рассмотрите с ребенком иллюстрации  на тему «Лошадь».</a:t>
            </a:r>
            <a:endParaRPr b="1" sz="2000"/>
          </a:p>
        </p:txBody>
      </p:sp>
      <p:pic>
        <p:nvPicPr>
          <p:cNvPr descr="https://i.pinimg.com/736x/24/d7/ec/24d7ec8bb462a9568a900a22ca57aba4--horses-beautiful-wild-pretty-horses.jpg" id="167" name="Google Shape;16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874" y="481022"/>
            <a:ext cx="3960440" cy="33328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" name="Google Shape;16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9992" y="465516"/>
            <a:ext cx="4392488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ds05.infourok.ru/uploads/ex/03bd/0001634c-d05429fe/img17.jpg" id="173" name="Google Shape;17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703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ida Sans"/>
              <a:buNone/>
            </a:pPr>
            <a:r>
              <a:rPr lang="ru" sz="2800"/>
              <a:t>МАТЕРИАЛЫ</a:t>
            </a:r>
            <a:endParaRPr sz="2800"/>
          </a:p>
        </p:txBody>
      </p:sp>
      <p:sp>
        <p:nvSpPr>
          <p:cNvPr id="179" name="Google Shape;179;p32"/>
          <p:cNvSpPr txBox="1"/>
          <p:nvPr>
            <p:ph idx="1" type="body"/>
          </p:nvPr>
        </p:nvSpPr>
        <p:spPr>
          <a:xfrm>
            <a:off x="323528" y="1167594"/>
            <a:ext cx="86868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🞭"/>
            </a:pPr>
            <a:r>
              <a:rPr lang="ru"/>
              <a:t>Простой графитный карандаш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ru"/>
              <a:t>Цветные карандаши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ru"/>
              <a:t>Альбомный лист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🞭"/>
            </a:pPr>
            <a:r>
              <a:rPr lang="ru"/>
              <a:t>Ластик</a:t>
            </a:r>
            <a:endParaRPr/>
          </a:p>
        </p:txBody>
      </p:sp>
      <p:pic>
        <p:nvPicPr>
          <p:cNvPr descr="https://sketchbook.store/wp-content/uploads/2019/11/risunki_karandashami.jpg" id="180" name="Google Shape;18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301" y="2889273"/>
            <a:ext cx="3558174" cy="205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/>
          <p:nvPr/>
        </p:nvSpPr>
        <p:spPr>
          <a:xfrm>
            <a:off x="5538734" y="411510"/>
            <a:ext cx="3326680" cy="3716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Вначале рисуем простым карандашом тонкими линиями.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1.Нарисуйте овал (туловище). Напомните ребенку, что рисовать  нужно посередине листа, иначе не поместятся голова и ноги.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2.На одной из сторон овала рисуем перевёрнутый  широкий сапог или валенок (голова и шея).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3.Внизу туловища рисуем столбики ( ноги).</a:t>
            </a:r>
            <a:endParaRPr sz="16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C:\Users\Марина\Desktop\конь3.jpg" id="186" name="Google Shape;186;p33"/>
          <p:cNvPicPr preferRelativeResize="0"/>
          <p:nvPr>
            <p:ph idx="3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761660"/>
            <a:ext cx="4810224" cy="1560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Марина\Desktop\Копия конь 4.png" id="187" name="Google Shape;18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63563"/>
            <a:ext cx="4766491" cy="1620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Марина\Desktop\конь1.png" id="188" name="Google Shape;188;p33"/>
          <p:cNvPicPr preferRelativeResize="0"/>
          <p:nvPr>
            <p:ph idx="4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504" y="3381840"/>
            <a:ext cx="4810224" cy="1685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рек">
  <a:themeElements>
    <a:clrScheme name="Трек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