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79" r:id="rId4"/>
    <p:sldId id="258" r:id="rId5"/>
    <p:sldId id="282" r:id="rId6"/>
    <p:sldId id="283" r:id="rId7"/>
    <p:sldId id="284" r:id="rId8"/>
    <p:sldId id="286" r:id="rId9"/>
    <p:sldId id="287" r:id="rId10"/>
    <p:sldId id="285" r:id="rId11"/>
    <p:sldId id="291" r:id="rId12"/>
    <p:sldId id="292" r:id="rId13"/>
    <p:sldId id="288" r:id="rId14"/>
    <p:sldId id="289" r:id="rId15"/>
    <p:sldId id="290" r:id="rId16"/>
    <p:sldId id="259" r:id="rId17"/>
    <p:sldId id="260" r:id="rId18"/>
    <p:sldId id="296" r:id="rId19"/>
    <p:sldId id="297" r:id="rId20"/>
    <p:sldId id="261" r:id="rId21"/>
    <p:sldId id="281" r:id="rId22"/>
    <p:sldId id="262" r:id="rId23"/>
    <p:sldId id="263" r:id="rId24"/>
    <p:sldId id="264" r:id="rId25"/>
    <p:sldId id="280" r:id="rId26"/>
    <p:sldId id="265" r:id="rId27"/>
    <p:sldId id="295" r:id="rId28"/>
    <p:sldId id="266" r:id="rId29"/>
    <p:sldId id="294" r:id="rId30"/>
    <p:sldId id="267" r:id="rId31"/>
    <p:sldId id="298" r:id="rId32"/>
    <p:sldId id="268" r:id="rId33"/>
    <p:sldId id="277" r:id="rId34"/>
    <p:sldId id="269" r:id="rId35"/>
    <p:sldId id="293" r:id="rId36"/>
    <p:sldId id="270" r:id="rId37"/>
    <p:sldId id="271" r:id="rId38"/>
    <p:sldId id="275" r:id="rId39"/>
    <p:sldId id="278" r:id="rId40"/>
    <p:sldId id="276"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38" autoAdjust="0"/>
  </p:normalViewPr>
  <p:slideViewPr>
    <p:cSldViewPr>
      <p:cViewPr varScale="1">
        <p:scale>
          <a:sx n="86" d="100"/>
          <a:sy n="86" d="100"/>
        </p:scale>
        <p:origin x="-6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12.05.2020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357166"/>
            <a:ext cx="8229600" cy="571504"/>
          </a:xfrm>
        </p:spPr>
        <p:txBody>
          <a:bodyPr>
            <a:normAutofit/>
          </a:bodyPr>
          <a:lstStyle/>
          <a:p>
            <a:r>
              <a:rPr lang="ru-RU" sz="1800" dirty="0" smtClean="0"/>
              <a:t>Муниципальное бюджетное дошкольное образовательное учреждение детский сад №72 «Кораблик»</a:t>
            </a:r>
            <a:endParaRPr lang="ru-RU" sz="1800" dirty="0"/>
          </a:p>
        </p:txBody>
      </p:sp>
      <p:sp>
        <p:nvSpPr>
          <p:cNvPr id="3" name="Подзаголовок 2"/>
          <p:cNvSpPr>
            <a:spLocks noGrp="1"/>
          </p:cNvSpPr>
          <p:nvPr>
            <p:ph type="subTitle" idx="1"/>
          </p:nvPr>
        </p:nvSpPr>
        <p:spPr>
          <a:xfrm>
            <a:off x="1371600" y="1428736"/>
            <a:ext cx="6400800" cy="4929222"/>
          </a:xfrm>
        </p:spPr>
        <p:txBody>
          <a:bodyPr>
            <a:normAutofit/>
          </a:bodyPr>
          <a:lstStyle/>
          <a:p>
            <a:r>
              <a:rPr lang="ru-RU" sz="4400" dirty="0" smtClean="0"/>
              <a:t>Что мы знаем о </a:t>
            </a:r>
            <a:r>
              <a:rPr lang="ru-RU" sz="4400" dirty="0" smtClean="0"/>
              <a:t>бабочках?</a:t>
            </a:r>
            <a:endParaRPr lang="ru-RU" sz="4400" dirty="0"/>
          </a:p>
        </p:txBody>
      </p:sp>
      <p:pic>
        <p:nvPicPr>
          <p:cNvPr id="2050" name="Picture 2" descr="C:\Documents and Settings\All Users\Документы\Мои рисунки\Образцы рисунков\Закат.jpg"/>
          <p:cNvPicPr>
            <a:picLocks noChangeAspect="1" noChangeArrowheads="1"/>
          </p:cNvPicPr>
          <p:nvPr/>
        </p:nvPicPr>
        <p:blipFill>
          <a:blip r:embed="rId2" cstate="print"/>
          <a:srcRect/>
          <a:stretch>
            <a:fillRect/>
          </a:stretch>
        </p:blipFill>
        <p:spPr bwMode="auto">
          <a:xfrm>
            <a:off x="785786" y="2428868"/>
            <a:ext cx="7786742" cy="407196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Адмирал</a:t>
            </a:r>
            <a:endParaRPr lang="ru-RU" dirty="0"/>
          </a:p>
        </p:txBody>
      </p:sp>
      <p:pic>
        <p:nvPicPr>
          <p:cNvPr id="3074" name="Picture 2" descr="C:\Documents and Settings\PVV\Рабочий стол\Фото к презентации о насекомых\Бабочка-адмирал-фото-Vanessa-atalanta.jpg"/>
          <p:cNvPicPr>
            <a:picLocks noGrp="1" noChangeAspect="1" noChangeArrowheads="1"/>
          </p:cNvPicPr>
          <p:nvPr>
            <p:ph idx="1"/>
          </p:nvPr>
        </p:nvPicPr>
        <p:blipFill>
          <a:blip r:embed="rId2" cstate="print"/>
          <a:srcRect/>
          <a:stretch>
            <a:fillRect/>
          </a:stretch>
        </p:blipFill>
        <p:spPr bwMode="auto">
          <a:xfrm>
            <a:off x="500034" y="1600200"/>
            <a:ext cx="8358246" cy="490063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Павлиний глаз</a:t>
            </a:r>
            <a:endParaRPr lang="ru-RU" dirty="0"/>
          </a:p>
        </p:txBody>
      </p:sp>
      <p:pic>
        <p:nvPicPr>
          <p:cNvPr id="10242" name="Picture 2" descr="C:\Documents and Settings\PVV\Рабочий стол\Фото к презентации о насекомых\Бабочка-дневной-павлиний-глаз-фото-768x542.jpg"/>
          <p:cNvPicPr>
            <a:picLocks noGrp="1" noChangeAspect="1" noChangeArrowheads="1"/>
          </p:cNvPicPr>
          <p:nvPr>
            <p:ph idx="1"/>
          </p:nvPr>
        </p:nvPicPr>
        <p:blipFill>
          <a:blip r:embed="rId2" cstate="print"/>
          <a:srcRect/>
          <a:stretch>
            <a:fillRect/>
          </a:stretch>
        </p:blipFill>
        <p:spPr bwMode="auto">
          <a:xfrm>
            <a:off x="428596" y="1600200"/>
            <a:ext cx="8358245" cy="47085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Тизания</a:t>
            </a:r>
            <a:r>
              <a:rPr lang="ru-RU" dirty="0" smtClean="0"/>
              <a:t> </a:t>
            </a:r>
            <a:r>
              <a:rPr lang="ru-RU" dirty="0" err="1" smtClean="0"/>
              <a:t>Агриппина</a:t>
            </a:r>
            <a:endParaRPr lang="ru-RU" dirty="0"/>
          </a:p>
        </p:txBody>
      </p:sp>
      <p:pic>
        <p:nvPicPr>
          <p:cNvPr id="9218" name="Picture 2" descr="C:\Documents and Settings\PVV\Рабочий стол\Фото к презентации о насекомых\Бабочка-тизания-Агриппина-Thysania-agrippina-768x511.jpg"/>
          <p:cNvPicPr>
            <a:picLocks noGrp="1" noChangeAspect="1" noChangeArrowheads="1"/>
          </p:cNvPicPr>
          <p:nvPr>
            <p:ph idx="1"/>
          </p:nvPr>
        </p:nvPicPr>
        <p:blipFill>
          <a:blip r:embed="rId2" cstate="print"/>
          <a:srcRect/>
          <a:stretch>
            <a:fillRect/>
          </a:stretch>
        </p:blipFill>
        <p:spPr bwMode="auto">
          <a:xfrm>
            <a:off x="428596" y="1357298"/>
            <a:ext cx="8143931" cy="495142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Бражник тополёвый</a:t>
            </a:r>
            <a:endParaRPr lang="ru-RU" dirty="0"/>
          </a:p>
        </p:txBody>
      </p:sp>
      <p:pic>
        <p:nvPicPr>
          <p:cNvPr id="5122" name="Picture 2" descr="C:\Documents and Settings\PVV\Рабочий стол\Фото к презентации о насекомых\Бражник-тополевый-Laothoe-populi-768x517.jpg"/>
          <p:cNvPicPr>
            <a:picLocks noGrp="1" noChangeAspect="1" noChangeArrowheads="1"/>
          </p:cNvPicPr>
          <p:nvPr>
            <p:ph idx="1"/>
          </p:nvPr>
        </p:nvPicPr>
        <p:blipFill>
          <a:blip r:embed="rId2" cstate="print"/>
          <a:srcRect/>
          <a:stretch>
            <a:fillRect/>
          </a:stretch>
        </p:blipFill>
        <p:spPr bwMode="auto">
          <a:xfrm>
            <a:off x="571472" y="1428736"/>
            <a:ext cx="8215370" cy="487998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Тутовый шелкопряд</a:t>
            </a:r>
            <a:endParaRPr lang="ru-RU" dirty="0"/>
          </a:p>
        </p:txBody>
      </p:sp>
      <p:pic>
        <p:nvPicPr>
          <p:cNvPr id="6146" name="Picture 2" descr="C:\Documents and Settings\PVV\Рабочий стол\Фото к презентации о насекомых\Тутовый-шелкопряд-Bombyx-mori-768x573.jpg"/>
          <p:cNvPicPr>
            <a:picLocks noGrp="1" noChangeAspect="1" noChangeArrowheads="1"/>
          </p:cNvPicPr>
          <p:nvPr>
            <p:ph idx="1"/>
          </p:nvPr>
        </p:nvPicPr>
        <p:blipFill>
          <a:blip r:embed="rId2" cstate="print"/>
          <a:srcRect/>
          <a:stretch>
            <a:fillRect/>
          </a:stretch>
        </p:blipFill>
        <p:spPr bwMode="auto">
          <a:xfrm>
            <a:off x="500034" y="1600200"/>
            <a:ext cx="8215370" cy="47085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Траурница</a:t>
            </a:r>
            <a:endParaRPr lang="ru-RU" dirty="0"/>
          </a:p>
        </p:txBody>
      </p:sp>
      <p:pic>
        <p:nvPicPr>
          <p:cNvPr id="4098" name="Picture 2" descr="C:\Documents and Settings\PVV\Рабочий стол\Фото к презентации о насекомых\Бабочка-траурница-фото-768x484.jpg"/>
          <p:cNvPicPr>
            <a:picLocks noGrp="1" noChangeAspect="1" noChangeArrowheads="1"/>
          </p:cNvPicPr>
          <p:nvPr>
            <p:ph idx="1"/>
          </p:nvPr>
        </p:nvPicPr>
        <p:blipFill>
          <a:blip r:embed="rId2" cstate="print"/>
          <a:srcRect/>
          <a:stretch>
            <a:fillRect/>
          </a:stretch>
        </p:blipFill>
        <p:spPr bwMode="auto">
          <a:xfrm>
            <a:off x="500034" y="1500174"/>
            <a:ext cx="8358246" cy="492922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
            </a:r>
            <a:br>
              <a:rPr lang="ru-RU" sz="2000" dirty="0" smtClean="0"/>
            </a:br>
            <a:r>
              <a:rPr lang="ru-RU" sz="4000" dirty="0" smtClean="0"/>
              <a:t>Почему «Чешуекрылые?»</a:t>
            </a:r>
            <a:endParaRPr lang="ru-RU" sz="2000" dirty="0"/>
          </a:p>
        </p:txBody>
      </p:sp>
      <p:sp>
        <p:nvSpPr>
          <p:cNvPr id="3" name="Содержимое 2"/>
          <p:cNvSpPr>
            <a:spLocks noGrp="1"/>
          </p:cNvSpPr>
          <p:nvPr>
            <p:ph idx="1"/>
          </p:nvPr>
        </p:nvSpPr>
        <p:spPr/>
        <p:txBody>
          <a:bodyPr/>
          <a:lstStyle/>
          <a:p>
            <a:pPr algn="just"/>
            <a:r>
              <a:rPr lang="ru-RU" dirty="0" smtClean="0">
                <a:solidFill>
                  <a:srgbClr val="FFFF00"/>
                </a:solidFill>
              </a:rPr>
              <a:t>Почему отряд, к которому принадлежат бабочки, называется «чешуекрылые»? Потому что основной отличительный признак этих насекомых — мельчайшие чешуйки на крыльях. </a:t>
            </a:r>
            <a:r>
              <a:rPr lang="ru-RU" dirty="0" smtClean="0">
                <a:solidFill>
                  <a:schemeClr val="tx2">
                    <a:lumMod val="10000"/>
                  </a:schemeClr>
                </a:solidFill>
              </a:rPr>
              <a:t>Тело </a:t>
            </a:r>
            <a:r>
              <a:rPr lang="ru-RU" dirty="0" smtClean="0">
                <a:solidFill>
                  <a:schemeClr val="tx2">
                    <a:lumMod val="10000"/>
                  </a:schemeClr>
                </a:solidFill>
              </a:rPr>
              <a:t>бабочек не гладкое – оно покрыто волосками и чешуйками. Голова свободная; </a:t>
            </a:r>
            <a:r>
              <a:rPr lang="ru-RU" dirty="0" err="1" smtClean="0">
                <a:solidFill>
                  <a:schemeClr val="tx2">
                    <a:lumMod val="10000"/>
                  </a:schemeClr>
                </a:solidFill>
              </a:rPr>
              <a:t>многочлениковые</a:t>
            </a:r>
            <a:r>
              <a:rPr lang="ru-RU" dirty="0" smtClean="0">
                <a:solidFill>
                  <a:schemeClr val="tx2">
                    <a:lumMod val="10000"/>
                  </a:schemeClr>
                </a:solidFill>
              </a:rPr>
              <a:t> усики (предмет гордости бабочек) — разной длины и формы. У представителей этого отряда насекомых хорошо развито обоняние и зрение</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ru-RU" sz="2000" dirty="0" smtClean="0"/>
              <a:t/>
            </a:r>
            <a:br>
              <a:rPr lang="ru-RU" sz="2000" dirty="0" smtClean="0"/>
            </a:br>
            <a:endParaRPr lang="ru-RU" sz="2000" dirty="0">
              <a:solidFill>
                <a:srgbClr val="FF0000"/>
              </a:solidFill>
            </a:endParaRPr>
          </a:p>
        </p:txBody>
      </p:sp>
      <p:sp>
        <p:nvSpPr>
          <p:cNvPr id="3" name="Содержимое 2"/>
          <p:cNvSpPr>
            <a:spLocks noGrp="1"/>
          </p:cNvSpPr>
          <p:nvPr>
            <p:ph idx="1"/>
          </p:nvPr>
        </p:nvSpPr>
        <p:spPr>
          <a:xfrm>
            <a:off x="457200" y="285728"/>
            <a:ext cx="8229600" cy="6023632"/>
          </a:xfrm>
        </p:spPr>
        <p:txBody>
          <a:bodyPr>
            <a:normAutofit/>
          </a:bodyPr>
          <a:lstStyle/>
          <a:p>
            <a:pPr algn="just"/>
            <a:r>
              <a:rPr lang="ru-RU" sz="1800" b="1" dirty="0" smtClean="0">
                <a:solidFill>
                  <a:srgbClr val="FF0000"/>
                </a:solidFill>
              </a:rPr>
              <a:t>Также один из главных признаков бабочек – это свёртывающийся тонкий хоботок, который идёт в ход, когда бабочки питаются</a:t>
            </a:r>
            <a:r>
              <a:rPr lang="ru-RU" sz="1800" b="1" dirty="0" smtClean="0">
                <a:solidFill>
                  <a:srgbClr val="FF0000"/>
                </a:solidFill>
              </a:rPr>
              <a:t>.</a:t>
            </a:r>
            <a:r>
              <a:rPr lang="ru-RU" sz="1800" dirty="0" smtClean="0"/>
              <a:t> Рот бабочки – это длинный тонкий хоботок. Обычно он свернут в тугую пружинку, но стоит бабочке сесть на цветок, как хоботок разворачивается и опускается за нектаром на самое дно цветка. Усиками насекомые принюхиваются. Усики чувствуют запахи издалека</a:t>
            </a:r>
            <a:r>
              <a:rPr lang="ru-RU" sz="1800" dirty="0" smtClean="0"/>
              <a:t>.</a:t>
            </a:r>
            <a:endParaRPr lang="ru-RU" sz="1800" dirty="0" smtClean="0">
              <a:solidFill>
                <a:srgbClr val="FF0000"/>
              </a:solidFill>
            </a:endParaRPr>
          </a:p>
          <a:p>
            <a:pPr algn="just"/>
            <a:r>
              <a:rPr lang="ru-RU" sz="1800" b="1" dirty="0" smtClean="0">
                <a:solidFill>
                  <a:srgbClr val="FFC000"/>
                </a:solidFill>
              </a:rPr>
              <a:t>Две пары крыльев бабочки, покрытых плоскими чешуйками разной формы, имеют перепончатое строение и пронизаны поперечными и продольными жилками. Размер задних крыльев может быть одинаковым с передними или значительно меньше их Узор крыльев бабочки разнится от вида к виду и очаровывает своей красотой. В многочисленный отряд чешуекрылых входит более 158 тысяч </a:t>
            </a:r>
            <a:r>
              <a:rPr lang="ru-RU" sz="1800" b="1" dirty="0" smtClean="0">
                <a:solidFill>
                  <a:srgbClr val="FFC000"/>
                </a:solidFill>
              </a:rPr>
              <a:t>представителей</a:t>
            </a:r>
          </a:p>
          <a:p>
            <a:pPr algn="just"/>
            <a:r>
              <a:rPr lang="ru-RU" sz="1800" b="1" dirty="0" smtClean="0"/>
              <a:t>У каждой бабочки своя расцветка, но если ты тронешь крылышко, оно станет прозрачным</a:t>
            </a:r>
            <a:r>
              <a:rPr lang="ru-RU" sz="1800" b="1" dirty="0" smtClean="0"/>
              <a:t>. </a:t>
            </a:r>
            <a:r>
              <a:rPr lang="ru-RU" sz="1800" dirty="0" smtClean="0"/>
              <a:t>Крылья бабочек покрыты мелкими чешуйками, которые покрыты красящими </a:t>
            </a:r>
            <a:r>
              <a:rPr lang="ru-RU" sz="1800" dirty="0" smtClean="0"/>
              <a:t>веществами -</a:t>
            </a:r>
            <a:r>
              <a:rPr lang="ru-RU" sz="1800" b="1" dirty="0" smtClean="0"/>
              <a:t> </a:t>
            </a:r>
            <a:r>
              <a:rPr lang="ru-RU" sz="1800" b="1" dirty="0" smtClean="0"/>
              <a:t>радужные цвета находятся на своеобразной чешуе, осыпающейся при прикосновении</a:t>
            </a:r>
            <a:r>
              <a:rPr lang="ru-RU" sz="1800" dirty="0" smtClean="0"/>
              <a:t>. </a:t>
            </a:r>
            <a:r>
              <a:rPr lang="ru-RU" sz="1800" dirty="0" smtClean="0"/>
              <a:t>Вот </a:t>
            </a:r>
            <a:r>
              <a:rPr lang="ru-RU" sz="1800" dirty="0" smtClean="0"/>
              <a:t>она </a:t>
            </a:r>
            <a:r>
              <a:rPr lang="ru-RU" sz="1800" dirty="0" smtClean="0"/>
              <a:t>то и </a:t>
            </a:r>
            <a:r>
              <a:rPr lang="ru-RU" sz="1800" dirty="0" smtClean="0"/>
              <a:t>придаёт </a:t>
            </a:r>
            <a:r>
              <a:rPr lang="ru-RU" sz="1800" dirty="0" smtClean="0"/>
              <a:t>бабочкам чудесную окраску крыльев. Но эти цветные чешуйки очень-очень хрупкие. Поэтому, если взять бабочку в руки, можно повредить эти чешуйки и тогда бабочка погибнет. Не берите бабочек в руки и другим не разрешайте этого делать. Сохраните красоту.</a:t>
            </a:r>
          </a:p>
          <a:p>
            <a:pPr algn="just"/>
            <a:endParaRPr lang="ru-RU" sz="2400" dirty="0" smtClean="0"/>
          </a:p>
          <a:p>
            <a:pPr algn="just"/>
            <a:endParaRPr lang="ru-RU" sz="2200" dirty="0" smtClean="0">
              <a:solidFill>
                <a:srgbClr val="FFC000"/>
              </a:solidFill>
            </a:endParaRP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Разноцветные чешуйки на крыле бабочки</a:t>
            </a:r>
            <a:endParaRPr lang="ru-RU" dirty="0"/>
          </a:p>
        </p:txBody>
      </p:sp>
      <p:pic>
        <p:nvPicPr>
          <p:cNvPr id="16386" name="Picture 2" descr="C:\Documents and Settings\PVV\Рабочий стол\Фото к презентации о насекомых\Крылья-бабочки-макросъемка-768x520.jpg"/>
          <p:cNvPicPr>
            <a:picLocks noGrp="1" noChangeAspect="1" noChangeArrowheads="1"/>
          </p:cNvPicPr>
          <p:nvPr>
            <p:ph idx="1"/>
          </p:nvPr>
        </p:nvPicPr>
        <p:blipFill>
          <a:blip r:embed="rId2" cstate="print"/>
          <a:srcRect/>
          <a:stretch>
            <a:fillRect/>
          </a:stretch>
        </p:blipFill>
        <p:spPr bwMode="auto">
          <a:xfrm>
            <a:off x="428596" y="1600200"/>
            <a:ext cx="8286807" cy="490063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lstStyle/>
          <a:p>
            <a:r>
              <a:rPr lang="ru-RU" dirty="0" smtClean="0"/>
              <a:t>Усики бабочки</a:t>
            </a:r>
            <a:endParaRPr lang="ru-RU" dirty="0"/>
          </a:p>
        </p:txBody>
      </p:sp>
      <p:pic>
        <p:nvPicPr>
          <p:cNvPr id="17410" name="Picture 2" descr="C:\Documents and Settings\PVV\Рабочий стол\Фото к презентации о насекомых\Усики-бабочки-768x451.jpg"/>
          <p:cNvPicPr>
            <a:picLocks noGrp="1" noChangeAspect="1" noChangeArrowheads="1"/>
          </p:cNvPicPr>
          <p:nvPr>
            <p:ph idx="1"/>
          </p:nvPr>
        </p:nvPicPr>
        <p:blipFill>
          <a:blip r:embed="rId2" cstate="print"/>
          <a:srcRect/>
          <a:stretch>
            <a:fillRect/>
          </a:stretch>
        </p:blipFill>
        <p:spPr bwMode="auto">
          <a:xfrm>
            <a:off x="357158" y="1500174"/>
            <a:ext cx="3500462" cy="4857784"/>
          </a:xfrm>
          <a:prstGeom prst="rect">
            <a:avLst/>
          </a:prstGeom>
          <a:noFill/>
        </p:spPr>
      </p:pic>
      <p:pic>
        <p:nvPicPr>
          <p:cNvPr id="17411" name="Picture 3" descr="C:\Documents and Settings\PVV\Рабочий стол\Фото к презентации о насекомых\Усики-ночной-бабочки.jpg"/>
          <p:cNvPicPr>
            <a:picLocks noChangeAspect="1" noChangeArrowheads="1"/>
          </p:cNvPicPr>
          <p:nvPr/>
        </p:nvPicPr>
        <p:blipFill>
          <a:blip r:embed="rId3" cstate="print"/>
          <a:srcRect/>
          <a:stretch>
            <a:fillRect/>
          </a:stretch>
        </p:blipFill>
        <p:spPr bwMode="auto">
          <a:xfrm>
            <a:off x="3857618" y="1500174"/>
            <a:ext cx="5000662" cy="485778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97040"/>
          </a:xfrm>
        </p:spPr>
        <p:txBody>
          <a:bodyPr>
            <a:normAutofit fontScale="90000"/>
          </a:bodyPr>
          <a:lstStyle/>
          <a:p>
            <a:r>
              <a:rPr lang="ru-RU" sz="2200" dirty="0" smtClean="0">
                <a:solidFill>
                  <a:schemeClr val="tx2">
                    <a:lumMod val="10000"/>
                  </a:schemeClr>
                </a:solidFill>
              </a:rPr>
              <a:t>Бабочка — это изящное, красивое, легкокрылое существо, украшающее нашу планету.  Бабочки (отряд чешуекрылые) распространены повсеместно, максимальное количество видов представлено во влажных тропиках. </a:t>
            </a:r>
            <a:r>
              <a:rPr lang="ru-RU" dirty="0" smtClean="0"/>
              <a:t/>
            </a:r>
            <a:br>
              <a:rPr lang="ru-RU" dirty="0" smtClean="0"/>
            </a:br>
            <a:endParaRPr lang="ru-RU" dirty="0"/>
          </a:p>
        </p:txBody>
      </p:sp>
      <p:pic>
        <p:nvPicPr>
          <p:cNvPr id="4" name="Рисунок 3" descr="Помоги, не касаясь»: 100 рублей через QR-код на оказание помощи ..."/>
          <p:cNvPicPr/>
          <p:nvPr/>
        </p:nvPicPr>
        <p:blipFill>
          <a:blip r:embed="rId2" cstate="print"/>
          <a:srcRect/>
          <a:stretch>
            <a:fillRect/>
          </a:stretch>
        </p:blipFill>
        <p:spPr bwMode="auto">
          <a:xfrm>
            <a:off x="785786" y="1785926"/>
            <a:ext cx="8001056" cy="4714908"/>
          </a:xfrm>
          <a:prstGeom prst="rect">
            <a:avLst/>
          </a:prstGeom>
          <a:noFill/>
          <a:ln w="9525">
            <a:noFill/>
            <a:miter lim="800000"/>
            <a:headEnd/>
            <a:tailEnd/>
          </a:ln>
        </p:spPr>
      </p:pic>
      <p:sp>
        <p:nvSpPr>
          <p:cNvPr id="9" name="Содержимое 8"/>
          <p:cNvSpPr>
            <a:spLocks noGrp="1"/>
          </p:cNvSpPr>
          <p:nvPr>
            <p:ph idx="1"/>
          </p:nvPr>
        </p:nvSpPr>
        <p:spPr/>
        <p:txBody>
          <a:bodyPr/>
          <a:lstStyle/>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11222"/>
          </a:xfrm>
        </p:spPr>
        <p:txBody>
          <a:bodyPr/>
          <a:lstStyle/>
          <a:p>
            <a:r>
              <a:rPr lang="ru-RU" dirty="0" smtClean="0"/>
              <a:t>Дневные и ночные бабочки</a:t>
            </a:r>
            <a:endParaRPr lang="ru-RU" dirty="0"/>
          </a:p>
        </p:txBody>
      </p:sp>
      <p:sp>
        <p:nvSpPr>
          <p:cNvPr id="3" name="Содержимое 2"/>
          <p:cNvSpPr>
            <a:spLocks noGrp="1"/>
          </p:cNvSpPr>
          <p:nvPr>
            <p:ph idx="1"/>
          </p:nvPr>
        </p:nvSpPr>
        <p:spPr/>
        <p:txBody>
          <a:bodyPr>
            <a:normAutofit fontScale="70000" lnSpcReduction="20000"/>
          </a:bodyPr>
          <a:lstStyle/>
          <a:p>
            <a:pPr algn="just"/>
            <a:r>
              <a:rPr lang="ru-RU" b="1" dirty="0" smtClean="0">
                <a:solidFill>
                  <a:srgbClr val="002060"/>
                </a:solidFill>
              </a:rPr>
              <a:t>Бабочки условно могут быть разделены на две большие группы: дневные и ночные, в зависимости от времени жизнедеятельности.  </a:t>
            </a:r>
            <a:r>
              <a:rPr lang="ru-RU" b="1" dirty="0" smtClean="0">
                <a:solidFill>
                  <a:srgbClr val="FF0000"/>
                </a:solidFill>
              </a:rPr>
              <a:t>Дневные бабочки активны днём, ночные ведут сумеречный или ночной образ жизни. Чем отличаются ночные бабочки от дневных? У них разнятся: органы зрения, обоняния, осязания, окрас, сенсорные органы; формы тела, усиков, крыльев</a:t>
            </a:r>
            <a:r>
              <a:rPr lang="ru-RU" b="1" dirty="0" smtClean="0">
                <a:solidFill>
                  <a:srgbClr val="FF0000"/>
                </a:solidFill>
              </a:rPr>
              <a:t>.</a:t>
            </a:r>
            <a:r>
              <a:rPr lang="ru-RU" b="1" dirty="0" smtClean="0">
                <a:solidFill>
                  <a:srgbClr val="FF0000"/>
                </a:solidFill>
              </a:rPr>
              <a:t> </a:t>
            </a:r>
            <a:endParaRPr lang="en-US" b="1" dirty="0" smtClean="0">
              <a:solidFill>
                <a:srgbClr val="FF0000"/>
              </a:solidFill>
            </a:endParaRPr>
          </a:p>
          <a:p>
            <a:pPr algn="just"/>
            <a:r>
              <a:rPr lang="ru-RU" b="1" dirty="0" smtClean="0">
                <a:solidFill>
                  <a:srgbClr val="FFFF00"/>
                </a:solidFill>
              </a:rPr>
              <a:t>Какие </a:t>
            </a:r>
            <a:r>
              <a:rPr lang="ru-RU" b="1" dirty="0" smtClean="0">
                <a:solidFill>
                  <a:srgbClr val="FFFF00"/>
                </a:solidFill>
              </a:rPr>
              <a:t>семейства ночных бабочек (за ними ещё закрепился термин «</a:t>
            </a:r>
            <a:r>
              <a:rPr lang="ru-RU" b="1" dirty="0" err="1" smtClean="0">
                <a:solidFill>
                  <a:srgbClr val="FFFF00"/>
                </a:solidFill>
              </a:rPr>
              <a:t>разноусые</a:t>
            </a:r>
            <a:r>
              <a:rPr lang="ru-RU" b="1" dirty="0" smtClean="0">
                <a:solidFill>
                  <a:srgbClr val="FFFF00"/>
                </a:solidFill>
              </a:rPr>
              <a:t>») известны? </a:t>
            </a:r>
            <a:r>
              <a:rPr lang="ru-RU" b="1" dirty="0" err="1" smtClean="0">
                <a:solidFill>
                  <a:srgbClr val="FFFF00"/>
                </a:solidFill>
              </a:rPr>
              <a:t>Бражниковые</a:t>
            </a:r>
            <a:r>
              <a:rPr lang="ru-RU" b="1" dirty="0" smtClean="0">
                <a:solidFill>
                  <a:srgbClr val="FFFF00"/>
                </a:solidFill>
              </a:rPr>
              <a:t>, Совковые, </a:t>
            </a:r>
            <a:r>
              <a:rPr lang="ru-RU" b="1" dirty="0" err="1" smtClean="0">
                <a:solidFill>
                  <a:srgbClr val="FFFF00"/>
                </a:solidFill>
              </a:rPr>
              <a:t>Медведицевые</a:t>
            </a:r>
            <a:r>
              <a:rPr lang="ru-RU" b="1" dirty="0" smtClean="0">
                <a:solidFill>
                  <a:srgbClr val="FFFF00"/>
                </a:solidFill>
              </a:rPr>
              <a:t>, </a:t>
            </a:r>
            <a:r>
              <a:rPr lang="ru-RU" b="1" dirty="0" err="1" smtClean="0">
                <a:solidFill>
                  <a:srgbClr val="FFFF00"/>
                </a:solidFill>
              </a:rPr>
              <a:t>Павлиноглаковые</a:t>
            </a:r>
            <a:r>
              <a:rPr lang="ru-RU" b="1" dirty="0" smtClean="0">
                <a:solidFill>
                  <a:srgbClr val="FFFF00"/>
                </a:solidFill>
              </a:rPr>
              <a:t>, Березовые шелкопряды и другие. Ночные бабочки, обладают нитевидными или перистыми антеннами, в состоянии покоя эти насекомые складывают крылья плашмя или в виде крыши домика. Ночные бабочки перед полётом интенсивно двигают крыльями, увеличивая тем самым температуру тела</a:t>
            </a:r>
            <a:r>
              <a:rPr lang="ru-RU" b="1" dirty="0" smtClean="0">
                <a:solidFill>
                  <a:srgbClr val="FFFF00"/>
                </a:solidFill>
              </a:rPr>
              <a:t>.</a:t>
            </a:r>
            <a:endParaRPr lang="en-US" b="1" dirty="0" smtClean="0">
              <a:solidFill>
                <a:srgbClr val="FFFF00"/>
              </a:solidFill>
            </a:endParaRPr>
          </a:p>
          <a:p>
            <a:pPr algn="just"/>
            <a:r>
              <a:rPr lang="ru-RU" b="1" dirty="0" smtClean="0">
                <a:solidFill>
                  <a:srgbClr val="002060"/>
                </a:solidFill>
              </a:rPr>
              <a:t> </a:t>
            </a:r>
            <a:r>
              <a:rPr lang="ru-RU" b="1" dirty="0" smtClean="0">
                <a:solidFill>
                  <a:schemeClr val="bg2">
                    <a:lumMod val="40000"/>
                    <a:lumOff val="60000"/>
                  </a:schemeClr>
                </a:solidFill>
              </a:rPr>
              <a:t>Какие семейства дневных бабочек знакомы науке? Нимфалиды (перламутровки, ленточники, шашечницы), </a:t>
            </a:r>
            <a:r>
              <a:rPr lang="ru-RU" b="1" dirty="0" err="1" smtClean="0">
                <a:solidFill>
                  <a:schemeClr val="bg2">
                    <a:lumMod val="40000"/>
                    <a:lumOff val="60000"/>
                  </a:schemeClr>
                </a:solidFill>
              </a:rPr>
              <a:t>Краеглазницы</a:t>
            </a:r>
            <a:r>
              <a:rPr lang="ru-RU" b="1" dirty="0" smtClean="0">
                <a:solidFill>
                  <a:schemeClr val="bg2">
                    <a:lumMod val="40000"/>
                    <a:lumOff val="60000"/>
                  </a:schemeClr>
                </a:solidFill>
              </a:rPr>
              <a:t>, </a:t>
            </a:r>
            <a:r>
              <a:rPr lang="ru-RU" b="1" dirty="0" err="1" smtClean="0">
                <a:solidFill>
                  <a:schemeClr val="bg2">
                    <a:lumMod val="40000"/>
                    <a:lumOff val="60000"/>
                  </a:schemeClr>
                </a:solidFill>
              </a:rPr>
              <a:t>Кавалерники</a:t>
            </a:r>
            <a:r>
              <a:rPr lang="ru-RU" b="1" dirty="0" smtClean="0">
                <a:solidFill>
                  <a:schemeClr val="bg2">
                    <a:lumMod val="40000"/>
                    <a:lumOff val="60000"/>
                  </a:schemeClr>
                </a:solidFill>
              </a:rPr>
              <a:t>, Толстоголовки и другие.</a:t>
            </a:r>
            <a:endParaRPr lang="ru-RU" dirty="0" smtClean="0">
              <a:solidFill>
                <a:schemeClr val="bg2">
                  <a:lumMod val="40000"/>
                  <a:lumOff val="60000"/>
                </a:schemeClr>
              </a:solidFill>
            </a:endParaRPr>
          </a:p>
          <a:p>
            <a:endParaRPr lang="ru-RU" dirty="0" smtClean="0"/>
          </a:p>
          <a:p>
            <a:endParaRPr lang="ru-RU" dirty="0" smtClean="0"/>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Павлиноглазка (ночная) и Павлиний глаз (дневная)</a:t>
            </a:r>
            <a:endParaRPr lang="ru-RU" dirty="0"/>
          </a:p>
        </p:txBody>
      </p:sp>
      <p:pic>
        <p:nvPicPr>
          <p:cNvPr id="4" name="Содержимое 3" descr="бабочка Павлиноглазка"/>
          <p:cNvPicPr>
            <a:picLocks noGrp="1"/>
          </p:cNvPicPr>
          <p:nvPr>
            <p:ph idx="1"/>
          </p:nvPr>
        </p:nvPicPr>
        <p:blipFill>
          <a:blip r:embed="rId2" cstate="print"/>
          <a:srcRect/>
          <a:stretch>
            <a:fillRect/>
          </a:stretch>
        </p:blipFill>
        <p:spPr bwMode="auto">
          <a:xfrm>
            <a:off x="0" y="1928802"/>
            <a:ext cx="4571968" cy="4597413"/>
          </a:xfrm>
          <a:prstGeom prst="rect">
            <a:avLst/>
          </a:prstGeom>
          <a:noFill/>
          <a:ln w="9525">
            <a:noFill/>
            <a:miter lim="800000"/>
            <a:headEnd/>
            <a:tailEnd/>
          </a:ln>
        </p:spPr>
      </p:pic>
      <p:pic>
        <p:nvPicPr>
          <p:cNvPr id="5" name="Рисунок 4" descr="бабочка Павлиний глаз"/>
          <p:cNvPicPr/>
          <p:nvPr/>
        </p:nvPicPr>
        <p:blipFill>
          <a:blip r:embed="rId3" cstate="print"/>
          <a:srcRect/>
          <a:stretch>
            <a:fillRect/>
          </a:stretch>
        </p:blipFill>
        <p:spPr bwMode="auto">
          <a:xfrm>
            <a:off x="4500562" y="1928802"/>
            <a:ext cx="4643438" cy="457203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Такие разные бабочки</a:t>
            </a:r>
            <a:endParaRPr lang="ru-RU" dirty="0"/>
          </a:p>
        </p:txBody>
      </p:sp>
      <p:sp>
        <p:nvSpPr>
          <p:cNvPr id="3" name="Содержимое 2"/>
          <p:cNvSpPr>
            <a:spLocks noGrp="1"/>
          </p:cNvSpPr>
          <p:nvPr>
            <p:ph idx="1"/>
          </p:nvPr>
        </p:nvSpPr>
        <p:spPr/>
        <p:txBody>
          <a:bodyPr>
            <a:normAutofit fontScale="92500" lnSpcReduction="10000"/>
          </a:bodyPr>
          <a:lstStyle/>
          <a:p>
            <a:pPr algn="just"/>
            <a:r>
              <a:rPr lang="ru-RU" b="1" dirty="0" smtClean="0">
                <a:solidFill>
                  <a:srgbClr val="002060"/>
                </a:solidFill>
              </a:rPr>
              <a:t>На Мадагаскаре бабочки обладают самыми длинными хоботками, через которые пьют цветочный нектар, их длина доходит до 28-ми сантиметров. </a:t>
            </a:r>
            <a:endParaRPr lang="ru-RU" dirty="0" smtClean="0">
              <a:solidFill>
                <a:srgbClr val="002060"/>
              </a:solidFill>
            </a:endParaRPr>
          </a:p>
          <a:p>
            <a:pPr algn="just"/>
            <a:r>
              <a:rPr lang="ru-RU" b="1" dirty="0" smtClean="0">
                <a:solidFill>
                  <a:srgbClr val="002060"/>
                </a:solidFill>
              </a:rPr>
              <a:t> </a:t>
            </a:r>
            <a:r>
              <a:rPr lang="ru-RU" b="1" dirty="0" smtClean="0">
                <a:solidFill>
                  <a:srgbClr val="002060"/>
                </a:solidFill>
              </a:rPr>
              <a:t>Самая маленькая бабочка </a:t>
            </a:r>
            <a:r>
              <a:rPr lang="en-US" b="1" dirty="0" err="1" smtClean="0">
                <a:solidFill>
                  <a:srgbClr val="002060"/>
                </a:solidFill>
              </a:rPr>
              <a:t>Zizula</a:t>
            </a:r>
            <a:r>
              <a:rPr lang="en-US" b="1" dirty="0" smtClean="0">
                <a:solidFill>
                  <a:srgbClr val="002060"/>
                </a:solidFill>
              </a:rPr>
              <a:t> </a:t>
            </a:r>
            <a:r>
              <a:rPr lang="en-US" b="1" dirty="0" err="1" smtClean="0">
                <a:solidFill>
                  <a:srgbClr val="002060"/>
                </a:solidFill>
              </a:rPr>
              <a:t>hylax</a:t>
            </a:r>
            <a:r>
              <a:rPr lang="en-US" b="1" dirty="0" smtClean="0">
                <a:solidFill>
                  <a:srgbClr val="002060"/>
                </a:solidFill>
              </a:rPr>
              <a:t> </a:t>
            </a:r>
            <a:r>
              <a:rPr lang="ru-RU" b="1" dirty="0" smtClean="0">
                <a:solidFill>
                  <a:srgbClr val="002060"/>
                </a:solidFill>
              </a:rPr>
              <a:t>живёт в Африке, Аравии, в тропиках Австралии, о.Мадагаскар и Маврикии. Её крыло всего 6 мм</a:t>
            </a:r>
            <a:endParaRPr lang="ru-RU" dirty="0" smtClean="0">
              <a:solidFill>
                <a:srgbClr val="002060"/>
              </a:solidFill>
            </a:endParaRPr>
          </a:p>
          <a:p>
            <a:pPr algn="just"/>
            <a:r>
              <a:rPr lang="ru-RU" b="1" dirty="0" smtClean="0">
                <a:solidFill>
                  <a:srgbClr val="002060"/>
                </a:solidFill>
              </a:rPr>
              <a:t>А </a:t>
            </a:r>
            <a:r>
              <a:rPr lang="ru-RU" b="1" dirty="0" smtClean="0">
                <a:solidFill>
                  <a:srgbClr val="002060"/>
                </a:solidFill>
              </a:rPr>
              <a:t>самая большая бабочка (</a:t>
            </a:r>
            <a:r>
              <a:rPr lang="ru-RU" b="1" dirty="0" err="1" smtClean="0">
                <a:solidFill>
                  <a:srgbClr val="002060"/>
                </a:solidFill>
              </a:rPr>
              <a:t>Attacus</a:t>
            </a:r>
            <a:r>
              <a:rPr lang="ru-RU" b="1" dirty="0" smtClean="0">
                <a:solidFill>
                  <a:srgbClr val="002060"/>
                </a:solidFill>
              </a:rPr>
              <a:t> </a:t>
            </a:r>
            <a:r>
              <a:rPr lang="ru-RU" b="1" dirty="0" err="1" smtClean="0">
                <a:solidFill>
                  <a:srgbClr val="002060"/>
                </a:solidFill>
              </a:rPr>
              <a:t>altas</a:t>
            </a:r>
            <a:r>
              <a:rPr lang="ru-RU" b="1" dirty="0" smtClean="0">
                <a:solidFill>
                  <a:srgbClr val="002060"/>
                </a:solidFill>
              </a:rPr>
              <a:t>), имеет размах крыльев в 30 см, она настолько огромная, что издалека кажется, что это птица. Но есть и совсем малышки (</a:t>
            </a:r>
            <a:r>
              <a:rPr lang="ru-RU" b="1" dirty="0" err="1" smtClean="0">
                <a:solidFill>
                  <a:srgbClr val="002060"/>
                </a:solidFill>
              </a:rPr>
              <a:t>Johanssonia</a:t>
            </a:r>
            <a:r>
              <a:rPr lang="ru-RU" b="1" dirty="0" smtClean="0">
                <a:solidFill>
                  <a:srgbClr val="002060"/>
                </a:solidFill>
              </a:rPr>
              <a:t> </a:t>
            </a:r>
            <a:r>
              <a:rPr lang="ru-RU" b="1" dirty="0" err="1" smtClean="0">
                <a:solidFill>
                  <a:srgbClr val="002060"/>
                </a:solidFill>
              </a:rPr>
              <a:t>acetosea</a:t>
            </a:r>
            <a:r>
              <a:rPr lang="ru-RU" b="1" dirty="0" smtClean="0">
                <a:solidFill>
                  <a:srgbClr val="002060"/>
                </a:solidFill>
              </a:rPr>
              <a:t>), с крыльями в 2 мм.</a:t>
            </a:r>
            <a:endParaRPr lang="ru-RU" dirty="0" smtClean="0">
              <a:solidFill>
                <a:srgbClr val="002060"/>
              </a:solidFill>
            </a:endParaRP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Условия зимовки</a:t>
            </a:r>
            <a:endParaRPr lang="ru-RU" dirty="0"/>
          </a:p>
        </p:txBody>
      </p:sp>
      <p:sp>
        <p:nvSpPr>
          <p:cNvPr id="3" name="Содержимое 2"/>
          <p:cNvSpPr>
            <a:spLocks noGrp="1"/>
          </p:cNvSpPr>
          <p:nvPr>
            <p:ph idx="1"/>
          </p:nvPr>
        </p:nvSpPr>
        <p:spPr/>
        <p:txBody>
          <a:bodyPr>
            <a:normAutofit fontScale="70000" lnSpcReduction="20000"/>
          </a:bodyPr>
          <a:lstStyle/>
          <a:p>
            <a:pPr algn="just"/>
            <a:r>
              <a:rPr lang="ru-RU" b="1" dirty="0" smtClean="0">
                <a:solidFill>
                  <a:srgbClr val="FFC000"/>
                </a:solidFill>
              </a:rPr>
              <a:t>Вскоре после появления первых цветочков начинают свой полёт разноцветные бабочки. Первой просыпается крапивница, а спустя неделю репейница и лимонница. Это единственные бабочки в нашем регионе, которые зимуют взрослыми насекомыми и прячутся от холода в дуплах деревьев или глубоких трещинах в коре.  Примечательно, что зимовку бабочки проходят по-разному. Существуют виды бабочек, которые покинув куколку, живут только на протяжении лета, и с наступлением холодов погибают. Некоторые пережидают зиму в стадии яйца, но большая часть делает это, будучи куколкой,  пройдёт несколько недель, прежде чем они начнут порхать над цветами. Некоторые представители чешуекрылых предпочитают покинуть места обитания, не дожидаясь наступления неблагоприятных условий. Они просто перелетают в более теплые края. Самыми знаменитыми «путешественниками» являются олеандровый бражник и монарх </a:t>
            </a:r>
            <a:endParaRPr lang="ru-RU" dirty="0" smtClean="0">
              <a:solidFill>
                <a:srgbClr val="FFC000"/>
              </a:solidFill>
            </a:endParaRP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 появляются бабочки?</a:t>
            </a:r>
            <a:endParaRPr lang="ru-RU" dirty="0"/>
          </a:p>
        </p:txBody>
      </p:sp>
      <p:sp>
        <p:nvSpPr>
          <p:cNvPr id="3" name="Содержимое 2"/>
          <p:cNvSpPr>
            <a:spLocks noGrp="1"/>
          </p:cNvSpPr>
          <p:nvPr>
            <p:ph idx="1"/>
          </p:nvPr>
        </p:nvSpPr>
        <p:spPr/>
        <p:txBody>
          <a:bodyPr>
            <a:normAutofit fontScale="70000" lnSpcReduction="20000"/>
          </a:bodyPr>
          <a:lstStyle/>
          <a:p>
            <a:pPr algn="just" fontAlgn="base"/>
            <a:r>
              <a:rPr lang="ru-RU" b="1" dirty="0" smtClean="0">
                <a:solidFill>
                  <a:srgbClr val="C00000"/>
                </a:solidFill>
              </a:rPr>
              <a:t>Бабочки — один из самых представительных отрядов насекомых с полным превращением. Что мы понимаем под термином «полное превращение»? Это когда развитие (жизненный цикл) происходит в соответствии со следующими стадиями: яйца, личинки (называемые гусеницами), куколки и имаго</a:t>
            </a:r>
            <a:r>
              <a:rPr lang="ru-RU" b="1" dirty="0" smtClean="0">
                <a:solidFill>
                  <a:srgbClr val="C00000"/>
                </a:solidFill>
              </a:rPr>
              <a:t>.</a:t>
            </a:r>
            <a:endParaRPr lang="ru-RU" dirty="0" smtClean="0">
              <a:solidFill>
                <a:srgbClr val="C00000"/>
              </a:solidFill>
            </a:endParaRPr>
          </a:p>
          <a:p>
            <a:pPr algn="just"/>
            <a:r>
              <a:rPr lang="ru-RU" b="1" dirty="0" smtClean="0">
                <a:solidFill>
                  <a:schemeClr val="accent4">
                    <a:lumMod val="50000"/>
                  </a:schemeClr>
                </a:solidFill>
              </a:rPr>
              <a:t>После того как бабочка появляется на свет из куколки, спустя несколько часов она ищет себе партнёра. Некоторые виды ощущают свою пару на большом расстоянии. После их встречи и спаривания, самка откладывает яйца, это всего лишь первый этап формирования, всего у бабочки их четыре.</a:t>
            </a:r>
            <a:endParaRPr lang="ru-RU" dirty="0" smtClean="0">
              <a:solidFill>
                <a:schemeClr val="accent4">
                  <a:lumMod val="50000"/>
                </a:schemeClr>
              </a:solidFill>
            </a:endParaRPr>
          </a:p>
          <a:p>
            <a:pPr lvl="0"/>
            <a:r>
              <a:rPr lang="ru-RU" b="1" dirty="0" smtClean="0">
                <a:solidFill>
                  <a:srgbClr val="FFC000"/>
                </a:solidFill>
              </a:rPr>
              <a:t>Яйцо.</a:t>
            </a:r>
            <a:endParaRPr lang="ru-RU" dirty="0" smtClean="0">
              <a:solidFill>
                <a:srgbClr val="FFC000"/>
              </a:solidFill>
            </a:endParaRPr>
          </a:p>
          <a:p>
            <a:pPr lvl="0"/>
            <a:r>
              <a:rPr lang="ru-RU" b="1" dirty="0" smtClean="0">
                <a:solidFill>
                  <a:srgbClr val="FFC000"/>
                </a:solidFill>
              </a:rPr>
              <a:t>Личинка.</a:t>
            </a:r>
            <a:endParaRPr lang="ru-RU" dirty="0" smtClean="0">
              <a:solidFill>
                <a:srgbClr val="FFC000"/>
              </a:solidFill>
            </a:endParaRPr>
          </a:p>
          <a:p>
            <a:pPr lvl="0"/>
            <a:r>
              <a:rPr lang="ru-RU" b="1" dirty="0" smtClean="0">
                <a:solidFill>
                  <a:srgbClr val="FFC000"/>
                </a:solidFill>
              </a:rPr>
              <a:t>Куколка.</a:t>
            </a:r>
            <a:endParaRPr lang="ru-RU" dirty="0" smtClean="0">
              <a:solidFill>
                <a:srgbClr val="FFC000"/>
              </a:solidFill>
            </a:endParaRPr>
          </a:p>
          <a:p>
            <a:pPr lvl="0"/>
            <a:r>
              <a:rPr lang="ru-RU" b="1" dirty="0" smtClean="0">
                <a:solidFill>
                  <a:srgbClr val="FFC000"/>
                </a:solidFill>
              </a:rPr>
              <a:t>Бабочка</a:t>
            </a:r>
            <a:r>
              <a:rPr lang="en-US" b="1" dirty="0" smtClean="0">
                <a:solidFill>
                  <a:srgbClr val="FFC000"/>
                </a:solidFill>
              </a:rPr>
              <a:t> </a:t>
            </a:r>
            <a:endParaRPr lang="ru-RU" dirty="0" smtClean="0">
              <a:solidFill>
                <a:srgbClr val="FFC000"/>
              </a:solidFill>
            </a:endParaRP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Появление бабочки</a:t>
            </a:r>
            <a:endParaRPr lang="ru-RU" dirty="0"/>
          </a:p>
        </p:txBody>
      </p:sp>
      <p:pic>
        <p:nvPicPr>
          <p:cNvPr id="4" name="Содержимое 3" descr="Детям о бабочках"/>
          <p:cNvPicPr>
            <a:picLocks noGrp="1"/>
          </p:cNvPicPr>
          <p:nvPr>
            <p:ph idx="1"/>
          </p:nvPr>
        </p:nvPicPr>
        <p:blipFill>
          <a:blip r:embed="rId2" cstate="print"/>
          <a:srcRect/>
          <a:stretch>
            <a:fillRect/>
          </a:stretch>
        </p:blipFill>
        <p:spPr bwMode="auto">
          <a:xfrm>
            <a:off x="357158" y="1428736"/>
            <a:ext cx="8358246" cy="500066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96974"/>
          </a:xfrm>
        </p:spPr>
        <p:txBody>
          <a:bodyPr>
            <a:normAutofit fontScale="90000"/>
          </a:bodyPr>
          <a:lstStyle/>
          <a:p>
            <a:r>
              <a:rPr lang="ru-RU" sz="2000" dirty="0" smtClean="0">
                <a:solidFill>
                  <a:srgbClr val="FFFF00"/>
                </a:solidFill>
              </a:rPr>
              <a:t>Некоторые бабочки откладывают до 1000 яиц за лето. Чтобы яйца не уничтожили, самка прячет их: в почве, под листьями, в специальные капсулы из своих желез, под разноцветные чешуйки и даже передают на хранение муравьям.</a:t>
            </a:r>
            <a:r>
              <a:rPr lang="ru-RU" sz="2000" dirty="0" smtClean="0"/>
              <a:t/>
            </a:r>
            <a:br>
              <a:rPr lang="ru-RU" sz="2000" dirty="0" smtClean="0"/>
            </a:br>
            <a:endParaRPr lang="ru-RU" sz="2000" dirty="0"/>
          </a:p>
        </p:txBody>
      </p:sp>
      <p:sp>
        <p:nvSpPr>
          <p:cNvPr id="3" name="Содержимое 2"/>
          <p:cNvSpPr>
            <a:spLocks noGrp="1"/>
          </p:cNvSpPr>
          <p:nvPr>
            <p:ph idx="1"/>
          </p:nvPr>
        </p:nvSpPr>
        <p:spPr/>
        <p:txBody>
          <a:bodyPr>
            <a:normAutofit fontScale="77500" lnSpcReduction="20000"/>
          </a:bodyPr>
          <a:lstStyle/>
          <a:p>
            <a:pPr>
              <a:buNone/>
            </a:pPr>
            <a:endParaRPr lang="ru-RU" dirty="0" smtClean="0"/>
          </a:p>
          <a:p>
            <a:r>
              <a:rPr lang="en-US" b="1" dirty="0" smtClean="0"/>
              <a:t> </a:t>
            </a:r>
            <a:endParaRPr lang="ru-RU" dirty="0" smtClean="0"/>
          </a:p>
          <a:p>
            <a:r>
              <a:rPr lang="en-US" b="1" dirty="0" smtClean="0"/>
              <a:t> </a:t>
            </a:r>
            <a:endParaRPr lang="ru-RU" dirty="0" smtClean="0"/>
          </a:p>
          <a:p>
            <a:endParaRPr lang="ru-RU" b="1" dirty="0" smtClean="0"/>
          </a:p>
          <a:p>
            <a:endParaRPr lang="ru-RU" b="1" dirty="0" smtClean="0"/>
          </a:p>
          <a:p>
            <a:r>
              <a:rPr lang="en-US" b="1" dirty="0" smtClean="0"/>
              <a:t> </a:t>
            </a:r>
            <a:endParaRPr lang="ru-RU" dirty="0" smtClean="0"/>
          </a:p>
          <a:p>
            <a:endParaRPr lang="ru-RU" b="1" dirty="0" smtClean="0"/>
          </a:p>
          <a:p>
            <a:endParaRPr lang="ru-RU" b="1" dirty="0" smtClean="0"/>
          </a:p>
          <a:p>
            <a:pPr algn="just">
              <a:buNone/>
            </a:pPr>
            <a:r>
              <a:rPr lang="ru-RU" b="1" dirty="0" smtClean="0"/>
              <a:t>      Последний </a:t>
            </a:r>
            <a:r>
              <a:rPr lang="ru-RU" b="1" dirty="0" smtClean="0"/>
              <a:t>способ самый необычный, </a:t>
            </a:r>
            <a:r>
              <a:rPr lang="ru-RU" b="1" dirty="0" smtClean="0"/>
              <a:t>им пользуется определенный </a:t>
            </a:r>
            <a:r>
              <a:rPr lang="ru-RU" b="1" dirty="0" smtClean="0"/>
              <a:t>вид бабочек – голубянки. </a:t>
            </a:r>
            <a:r>
              <a:rPr lang="ru-RU" b="1" dirty="0" smtClean="0"/>
              <a:t>Их личинки </a:t>
            </a:r>
            <a:r>
              <a:rPr lang="ru-RU" b="1" dirty="0" smtClean="0"/>
              <a:t>муравьи прячут на зиму в своём муравейнике, </a:t>
            </a:r>
            <a:r>
              <a:rPr lang="ru-RU" b="1" dirty="0" smtClean="0"/>
              <a:t>и, </a:t>
            </a:r>
            <a:r>
              <a:rPr lang="ru-RU" b="1" dirty="0" smtClean="0"/>
              <a:t>когда появляются гусеницы, муравьи отдают им свои личинки на съедение. Терпят такое соседство муравьи не просто так, они питаются особой жидкостью, которую выделяют гусеницы.</a:t>
            </a:r>
            <a:endParaRPr lang="ru-RU" dirty="0"/>
          </a:p>
        </p:txBody>
      </p:sp>
      <p:pic>
        <p:nvPicPr>
          <p:cNvPr id="4" name="Рисунок 3" descr="бабочка Голубянка"/>
          <p:cNvPicPr/>
          <p:nvPr/>
        </p:nvPicPr>
        <p:blipFill>
          <a:blip r:embed="rId2" cstate="print"/>
          <a:srcRect/>
          <a:stretch>
            <a:fillRect/>
          </a:stretch>
        </p:blipFill>
        <p:spPr bwMode="auto">
          <a:xfrm>
            <a:off x="714348" y="1571612"/>
            <a:ext cx="4214842" cy="2624143"/>
          </a:xfrm>
          <a:prstGeom prst="rect">
            <a:avLst/>
          </a:prstGeom>
          <a:noFill/>
          <a:ln w="9525">
            <a:noFill/>
            <a:miter lim="800000"/>
            <a:headEnd/>
            <a:tailEnd/>
          </a:ln>
        </p:spPr>
      </p:pic>
      <p:pic>
        <p:nvPicPr>
          <p:cNvPr id="5" name="Рисунок 4" descr="бабочка Голубянка"/>
          <p:cNvPicPr/>
          <p:nvPr/>
        </p:nvPicPr>
        <p:blipFill>
          <a:blip r:embed="rId3" cstate="print"/>
          <a:srcRect/>
          <a:stretch>
            <a:fillRect/>
          </a:stretch>
        </p:blipFill>
        <p:spPr bwMode="auto">
          <a:xfrm>
            <a:off x="5072066" y="1571612"/>
            <a:ext cx="3500462" cy="264320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Бабочка откладывает яйца</a:t>
            </a:r>
            <a:endParaRPr lang="ru-RU" dirty="0"/>
          </a:p>
        </p:txBody>
      </p:sp>
      <p:pic>
        <p:nvPicPr>
          <p:cNvPr id="14338" name="Picture 2" descr="C:\Documents and Settings\PVV\Рабочий стол\Фото к презентации о насекомых\Яйца-бабочек-фото-768x689.jpg"/>
          <p:cNvPicPr>
            <a:picLocks noGrp="1" noChangeAspect="1" noChangeArrowheads="1"/>
          </p:cNvPicPr>
          <p:nvPr>
            <p:ph idx="1"/>
          </p:nvPr>
        </p:nvPicPr>
        <p:blipFill>
          <a:blip r:embed="rId2" cstate="print"/>
          <a:srcRect/>
          <a:stretch>
            <a:fillRect/>
          </a:stretch>
        </p:blipFill>
        <p:spPr bwMode="auto">
          <a:xfrm>
            <a:off x="571472" y="1357298"/>
            <a:ext cx="8072494" cy="514353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7106"/>
          </a:xfrm>
        </p:spPr>
        <p:txBody>
          <a:bodyPr>
            <a:normAutofit/>
          </a:bodyPr>
          <a:lstStyle/>
          <a:p>
            <a:r>
              <a:rPr lang="ru-RU" sz="4000" dirty="0" smtClean="0"/>
              <a:t>Личинка бабочки</a:t>
            </a:r>
            <a:r>
              <a:rPr lang="ru-RU" sz="2000" dirty="0" smtClean="0"/>
              <a:t/>
            </a:r>
            <a:br>
              <a:rPr lang="ru-RU" sz="2000" dirty="0" smtClean="0"/>
            </a:br>
            <a:r>
              <a:rPr lang="ru-RU" sz="2000" dirty="0" smtClean="0"/>
              <a:t/>
            </a:r>
            <a:br>
              <a:rPr lang="ru-RU" sz="2000" dirty="0" smtClean="0"/>
            </a:br>
            <a:endParaRPr lang="ru-RU" sz="2000" dirty="0"/>
          </a:p>
        </p:txBody>
      </p:sp>
      <p:sp>
        <p:nvSpPr>
          <p:cNvPr id="3" name="Содержимое 2"/>
          <p:cNvSpPr>
            <a:spLocks noGrp="1"/>
          </p:cNvSpPr>
          <p:nvPr>
            <p:ph idx="1"/>
          </p:nvPr>
        </p:nvSpPr>
        <p:spPr/>
        <p:txBody>
          <a:bodyPr/>
          <a:lstStyle/>
          <a:p>
            <a:endParaRPr lang="ru-RU" dirty="0" smtClean="0"/>
          </a:p>
          <a:p>
            <a:endParaRPr lang="ru-RU" dirty="0" smtClean="0"/>
          </a:p>
          <a:p>
            <a:r>
              <a:rPr lang="ru-RU" dirty="0" smtClean="0"/>
              <a:t>Личинка </a:t>
            </a:r>
            <a:r>
              <a:rPr lang="ru-RU" dirty="0" smtClean="0"/>
              <a:t>появляется из яйца, оболочку которого она съедает, как только его покинет. После чего новорождённая гусеница приступает к поеданию листочка. Чаще всего гусеницы живут по отдельности, но некоторые остаются семьёй до превращения в куколку.</a:t>
            </a:r>
            <a:br>
              <a:rPr lang="ru-RU" dirty="0" smtClean="0"/>
            </a:b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2290" name="Picture 2" descr="C:\Documents and Settings\PVV\Рабочий стол\Фото к презентации о насекомых\Гусеница-превращается-в-бабочку-фото-768x529.jpg"/>
          <p:cNvPicPr>
            <a:picLocks noGrp="1" noChangeAspect="1" noChangeArrowheads="1"/>
          </p:cNvPicPr>
          <p:nvPr>
            <p:ph idx="1"/>
          </p:nvPr>
        </p:nvPicPr>
        <p:blipFill>
          <a:blip r:embed="rId2" cstate="print"/>
          <a:srcRect/>
          <a:stretch>
            <a:fillRect/>
          </a:stretch>
        </p:blipFill>
        <p:spPr bwMode="auto">
          <a:xfrm>
            <a:off x="428596" y="285728"/>
            <a:ext cx="8286807" cy="621510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Строение бабочки</a:t>
            </a:r>
            <a:endParaRPr lang="ru-RU" dirty="0"/>
          </a:p>
        </p:txBody>
      </p:sp>
      <p:pic>
        <p:nvPicPr>
          <p:cNvPr id="4" name="Содержимое 3" descr="http://deti-i-vnuki.ru/wp-content/uploads/2014/06/Image4957.png"/>
          <p:cNvPicPr>
            <a:picLocks noGrp="1"/>
          </p:cNvPicPr>
          <p:nvPr>
            <p:ph idx="1"/>
          </p:nvPr>
        </p:nvPicPr>
        <p:blipFill>
          <a:blip r:embed="rId2" cstate="print"/>
          <a:srcRect/>
          <a:stretch>
            <a:fillRect/>
          </a:stretch>
        </p:blipFill>
        <p:spPr bwMode="auto">
          <a:xfrm>
            <a:off x="500034" y="1357298"/>
            <a:ext cx="8286807" cy="5214974"/>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Autofit/>
          </a:bodyPr>
          <a:lstStyle/>
          <a:p>
            <a:r>
              <a:rPr lang="ru-RU" sz="4000" dirty="0" smtClean="0"/>
              <a:t/>
            </a:r>
            <a:br>
              <a:rPr lang="ru-RU" sz="4000" dirty="0" smtClean="0"/>
            </a:br>
            <a:r>
              <a:rPr lang="ru-RU" sz="4000" dirty="0" smtClean="0"/>
              <a:t/>
            </a:r>
            <a:br>
              <a:rPr lang="ru-RU" sz="4000" dirty="0" smtClean="0"/>
            </a:br>
            <a:r>
              <a:rPr lang="ru-RU" sz="4000" dirty="0" smtClean="0"/>
              <a:t/>
            </a:r>
            <a:br>
              <a:rPr lang="ru-RU" sz="4000" dirty="0" smtClean="0"/>
            </a:br>
            <a:r>
              <a:rPr lang="ru-RU" sz="4000" dirty="0" smtClean="0"/>
              <a:t>Линька гусеницы</a:t>
            </a:r>
            <a:r>
              <a:rPr lang="ru-RU" sz="4000" dirty="0" smtClean="0"/>
              <a:t/>
            </a:r>
            <a:br>
              <a:rPr lang="ru-RU" sz="4000" dirty="0" smtClean="0"/>
            </a:br>
            <a:r>
              <a:rPr lang="ru-RU" sz="4000" dirty="0" smtClean="0"/>
              <a:t/>
            </a:r>
            <a:br>
              <a:rPr lang="ru-RU" sz="4000" dirty="0" smtClean="0"/>
            </a:br>
            <a:r>
              <a:rPr lang="ru-RU" sz="4000" dirty="0" smtClean="0"/>
              <a:t> </a:t>
            </a:r>
            <a:br>
              <a:rPr lang="ru-RU" sz="4000" dirty="0" smtClean="0"/>
            </a:br>
            <a:endParaRPr lang="ru-RU" sz="4000" dirty="0"/>
          </a:p>
        </p:txBody>
      </p:sp>
      <p:sp>
        <p:nvSpPr>
          <p:cNvPr id="3" name="Содержимое 2"/>
          <p:cNvSpPr>
            <a:spLocks noGrp="1"/>
          </p:cNvSpPr>
          <p:nvPr>
            <p:ph idx="1"/>
          </p:nvPr>
        </p:nvSpPr>
        <p:spPr>
          <a:xfrm>
            <a:off x="457200" y="1142984"/>
            <a:ext cx="8229600" cy="5166376"/>
          </a:xfrm>
        </p:spPr>
        <p:txBody>
          <a:bodyPr/>
          <a:lstStyle/>
          <a:p>
            <a:pPr algn="just"/>
            <a:r>
              <a:rPr lang="ru-RU" dirty="0" smtClean="0"/>
              <a:t>В процессе взросления, гусеница несколько раз сбрасывает кожу, практически как мы одежду, когда вырастаем из неё. При этом кожа с головы форму не теряет, как если бы она сняла карнавальную маску, а кожа туловища скомкивается в гармошку.</a:t>
            </a:r>
            <a:endParaRPr lang="ru-RU" dirty="0"/>
          </a:p>
        </p:txBody>
      </p:sp>
      <p:pic>
        <p:nvPicPr>
          <p:cNvPr id="15363" name="Picture 3" descr="C:\Documents and Settings\PVV\Рабочий стол\Фото к презентации о насекомых\Гусеница-фото-768x449.jpg"/>
          <p:cNvPicPr>
            <a:picLocks noChangeAspect="1" noChangeArrowheads="1"/>
          </p:cNvPicPr>
          <p:nvPr/>
        </p:nvPicPr>
        <p:blipFill>
          <a:blip r:embed="rId2" cstate="print"/>
          <a:srcRect/>
          <a:stretch>
            <a:fillRect/>
          </a:stretch>
        </p:blipFill>
        <p:spPr bwMode="auto">
          <a:xfrm>
            <a:off x="1357290" y="3929066"/>
            <a:ext cx="6715172" cy="271464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Превращение гусеницы в куколку</a:t>
            </a:r>
            <a:endParaRPr lang="ru-RU" dirty="0"/>
          </a:p>
        </p:txBody>
      </p:sp>
      <p:pic>
        <p:nvPicPr>
          <p:cNvPr id="18434" name="Picture 2" descr="C:\Documents and Settings\PVV\Рабочий стол\Фото к презентации о насекомых\Превращение-гусеницы-в-куколку-768x430.jpg"/>
          <p:cNvPicPr>
            <a:picLocks noGrp="1" noChangeAspect="1" noChangeArrowheads="1"/>
          </p:cNvPicPr>
          <p:nvPr>
            <p:ph idx="1"/>
          </p:nvPr>
        </p:nvPicPr>
        <p:blipFill>
          <a:blip r:embed="rId2" cstate="print"/>
          <a:srcRect/>
          <a:stretch>
            <a:fillRect/>
          </a:stretch>
        </p:blipFill>
        <p:spPr bwMode="auto">
          <a:xfrm>
            <a:off x="642910" y="1714488"/>
            <a:ext cx="8072494" cy="450059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Куколка</a:t>
            </a:r>
            <a:br>
              <a:rPr lang="ru-RU" dirty="0" smtClean="0"/>
            </a:br>
            <a:endParaRPr lang="ru-RU" dirty="0"/>
          </a:p>
        </p:txBody>
      </p:sp>
      <p:sp>
        <p:nvSpPr>
          <p:cNvPr id="3" name="Содержимое 2"/>
          <p:cNvSpPr>
            <a:spLocks noGrp="1"/>
          </p:cNvSpPr>
          <p:nvPr>
            <p:ph idx="1"/>
          </p:nvPr>
        </p:nvSpPr>
        <p:spPr/>
        <p:txBody>
          <a:bodyPr>
            <a:normAutofit fontScale="77500" lnSpcReduction="20000"/>
          </a:bodyPr>
          <a:lstStyle/>
          <a:p>
            <a:pPr algn="just"/>
            <a:r>
              <a:rPr lang="ru-RU" b="1" dirty="0" smtClean="0">
                <a:solidFill>
                  <a:schemeClr val="bg2">
                    <a:lumMod val="75000"/>
                  </a:schemeClr>
                </a:solidFill>
              </a:rPr>
              <a:t>Когда </a:t>
            </a:r>
            <a:r>
              <a:rPr lang="ru-RU" b="1" dirty="0" smtClean="0">
                <a:solidFill>
                  <a:schemeClr val="bg2">
                    <a:lumMod val="75000"/>
                  </a:schemeClr>
                </a:solidFill>
              </a:rPr>
              <a:t>гусеница достигнет нужного размера, начинается процесс окукливания. Внешне это выглядит, как будто она прицепилась к веточке и застыла, со временем личинка превратится в куколку и будет находиться в таком состоянии, пока не станет бабочкой. Застывает именно куколка, сама же личинка реагирует внутри неё на посторонние движения, но специально тревожить её не стоит.</a:t>
            </a:r>
            <a:endParaRPr lang="ru-RU" dirty="0" smtClean="0">
              <a:solidFill>
                <a:schemeClr val="bg2">
                  <a:lumMod val="75000"/>
                </a:schemeClr>
              </a:solidFill>
            </a:endParaRPr>
          </a:p>
          <a:p>
            <a:pPr algn="just"/>
            <a:r>
              <a:rPr lang="ru-RU" b="1" dirty="0" smtClean="0">
                <a:solidFill>
                  <a:schemeClr val="bg2">
                    <a:lumMod val="75000"/>
                  </a:schemeClr>
                </a:solidFill>
              </a:rPr>
              <a:t>В состоянии куколки она находится от пары недель, до нескольких месяцев. Куколку ломать нельзя, от этого бабочка раньше не вылетит. В коконе она меняется, у неё растут крылышки, и изменяется кожный покров. Если нарушить её оболочку раньше времени – бабочка погибнет. После того как изменения завершатся, она разрушит кокон и выберется наружу.</a:t>
            </a:r>
            <a:endParaRPr lang="ru-RU" dirty="0" smtClean="0">
              <a:solidFill>
                <a:schemeClr val="bg2">
                  <a:lumMod val="75000"/>
                </a:schemeClr>
              </a:solidFill>
            </a:endParaRPr>
          </a:p>
          <a:p>
            <a:pPr>
              <a:buNone/>
            </a:pPr>
            <a:endParaRPr lang="ru-RU"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96974"/>
          </a:xfrm>
        </p:spPr>
        <p:txBody>
          <a:bodyPr>
            <a:noAutofit/>
          </a:bodyPr>
          <a:lstStyle/>
          <a:p>
            <a:r>
              <a:rPr lang="ru-RU" sz="4000" dirty="0" smtClean="0"/>
              <a:t/>
            </a:r>
            <a:br>
              <a:rPr lang="ru-RU" sz="4000" dirty="0" smtClean="0"/>
            </a:br>
            <a:r>
              <a:rPr lang="ru-RU" sz="4000" dirty="0" smtClean="0"/>
              <a:t/>
            </a:r>
            <a:br>
              <a:rPr lang="ru-RU" sz="4000" dirty="0" smtClean="0"/>
            </a:br>
            <a:r>
              <a:rPr lang="ru-RU" sz="4000" dirty="0" smtClean="0"/>
              <a:t> </a:t>
            </a:r>
            <a:br>
              <a:rPr lang="ru-RU" sz="4000" dirty="0" smtClean="0"/>
            </a:br>
            <a:endParaRPr lang="ru-RU" sz="4000" dirty="0"/>
          </a:p>
        </p:txBody>
      </p:sp>
      <p:sp>
        <p:nvSpPr>
          <p:cNvPr id="3" name="Содержимое 2"/>
          <p:cNvSpPr>
            <a:spLocks noGrp="1"/>
          </p:cNvSpPr>
          <p:nvPr>
            <p:ph idx="1"/>
          </p:nvPr>
        </p:nvSpPr>
        <p:spPr>
          <a:xfrm>
            <a:off x="457200" y="3714752"/>
            <a:ext cx="8229600" cy="2594608"/>
          </a:xfrm>
        </p:spPr>
        <p:txBody>
          <a:bodyPr>
            <a:normAutofit fontScale="92500"/>
          </a:bodyPr>
          <a:lstStyle/>
          <a:p>
            <a:pPr algn="just"/>
            <a:r>
              <a:rPr lang="ru-RU" dirty="0" smtClean="0"/>
              <a:t>Прежде чем полететь, бабочка должна расправить свои крылышки. Во время нахождения в куколке, они были плотно прижаты к её туловищу. Как только они расправятся и полностью высохнут – она полетит на поиски своей пары и тоже отложит яйца. Подарив жизнь новым бабочкам.</a:t>
            </a:r>
            <a:endParaRPr lang="ru-RU" dirty="0"/>
          </a:p>
        </p:txBody>
      </p:sp>
      <p:pic>
        <p:nvPicPr>
          <p:cNvPr id="13314" name="Picture 2" descr="C:\Documents and Settings\PVV\Рабочий стол\Фото к презентации о насекомых\Превращение-куколки-в-бабочку-имаго-768x495.jpg"/>
          <p:cNvPicPr>
            <a:picLocks noChangeAspect="1" noChangeArrowheads="1"/>
          </p:cNvPicPr>
          <p:nvPr/>
        </p:nvPicPr>
        <p:blipFill>
          <a:blip r:embed="rId2" cstate="print"/>
          <a:srcRect/>
          <a:stretch>
            <a:fillRect/>
          </a:stretch>
        </p:blipFill>
        <p:spPr bwMode="auto">
          <a:xfrm>
            <a:off x="785786" y="285727"/>
            <a:ext cx="7929618" cy="328614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Что едят взрослые </a:t>
            </a:r>
            <a:r>
              <a:rPr lang="ru-RU" dirty="0" smtClean="0"/>
              <a:t>бабочки ?</a:t>
            </a:r>
            <a:r>
              <a:rPr lang="ru-RU" dirty="0" smtClean="0"/>
              <a:t/>
            </a:r>
            <a:br>
              <a:rPr lang="ru-RU" dirty="0" smtClean="0"/>
            </a:br>
            <a:endParaRPr lang="ru-RU" dirty="0"/>
          </a:p>
        </p:txBody>
      </p:sp>
      <p:sp>
        <p:nvSpPr>
          <p:cNvPr id="3" name="Содержимое 2"/>
          <p:cNvSpPr>
            <a:spLocks noGrp="1"/>
          </p:cNvSpPr>
          <p:nvPr>
            <p:ph idx="1"/>
          </p:nvPr>
        </p:nvSpPr>
        <p:spPr>
          <a:xfrm>
            <a:off x="457200" y="928670"/>
            <a:ext cx="8229600" cy="5380690"/>
          </a:xfrm>
        </p:spPr>
        <p:txBody>
          <a:bodyPr>
            <a:normAutofit fontScale="92500"/>
          </a:bodyPr>
          <a:lstStyle/>
          <a:p>
            <a:pPr algn="just"/>
            <a:r>
              <a:rPr lang="ru-RU" b="1" dirty="0" smtClean="0">
                <a:solidFill>
                  <a:schemeClr val="bg2">
                    <a:lumMod val="50000"/>
                  </a:schemeClr>
                </a:solidFill>
              </a:rPr>
              <a:t>Листья </a:t>
            </a:r>
            <a:r>
              <a:rPr lang="ru-RU" b="1" dirty="0" smtClean="0">
                <a:solidFill>
                  <a:schemeClr val="bg2">
                    <a:lumMod val="50000"/>
                  </a:schemeClr>
                </a:solidFill>
              </a:rPr>
              <a:t>они больше не «грызут», и не потому что бабочки более утонченные существа, чем гусеницы, а потому что у них отсутствует грызущий ротовой аппарат. Зато у них появляется хоботок, которым они пью различные жидкости, почти как мы через трубочку. Пьют они не только нектар, но и воду с лужи, сок деревьев и фруктов, а некоторые даже кровь буйволов. Перед тем как начать лакомится новым цветком, бабочка пробует нектар на вкус лапками. Среди всего обилия цветов, расписные красавицы, различают </a:t>
            </a:r>
            <a:r>
              <a:rPr lang="ru-RU" b="1" dirty="0" smtClean="0">
                <a:solidFill>
                  <a:schemeClr val="bg2">
                    <a:lumMod val="50000"/>
                  </a:schemeClr>
                </a:solidFill>
              </a:rPr>
              <a:t>и предпочитают всего три вида: желтого, красного </a:t>
            </a:r>
            <a:r>
              <a:rPr lang="ru-RU" b="1" dirty="0" smtClean="0">
                <a:solidFill>
                  <a:schemeClr val="bg2">
                    <a:lumMod val="50000"/>
                  </a:schemeClr>
                </a:solidFill>
              </a:rPr>
              <a:t>и </a:t>
            </a:r>
            <a:r>
              <a:rPr lang="ru-RU" b="1" dirty="0" smtClean="0">
                <a:solidFill>
                  <a:schemeClr val="bg2">
                    <a:lumMod val="50000"/>
                  </a:schemeClr>
                </a:solidFill>
              </a:rPr>
              <a:t>зелёного цвета.</a:t>
            </a:r>
            <a:endParaRPr lang="ru-RU" dirty="0">
              <a:solidFill>
                <a:schemeClr val="bg2">
                  <a:lumMod val="50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descr="C:\Documents and Settings\PVV\Рабочий стол\Фото к презентации о насекомых\Бабочка-на-цветке-фото.jpg"/>
          <p:cNvPicPr>
            <a:picLocks noGrp="1" noChangeAspect="1" noChangeArrowheads="1"/>
          </p:cNvPicPr>
          <p:nvPr>
            <p:ph idx="1"/>
          </p:nvPr>
        </p:nvPicPr>
        <p:blipFill>
          <a:blip r:embed="rId2" cstate="print"/>
          <a:srcRect/>
          <a:stretch>
            <a:fillRect/>
          </a:stretch>
        </p:blipFill>
        <p:spPr bwMode="auto">
          <a:xfrm rot="5400000">
            <a:off x="1177915" y="-392152"/>
            <a:ext cx="6859609" cy="821537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Польза и вред бабочек</a:t>
            </a:r>
            <a:br>
              <a:rPr lang="ru-RU" dirty="0" smtClean="0"/>
            </a:br>
            <a:endParaRPr lang="ru-RU" dirty="0"/>
          </a:p>
        </p:txBody>
      </p:sp>
      <p:sp>
        <p:nvSpPr>
          <p:cNvPr id="3" name="Содержимое 2"/>
          <p:cNvSpPr>
            <a:spLocks noGrp="1"/>
          </p:cNvSpPr>
          <p:nvPr>
            <p:ph idx="1"/>
          </p:nvPr>
        </p:nvSpPr>
        <p:spPr>
          <a:xfrm>
            <a:off x="457200" y="1000108"/>
            <a:ext cx="8229600" cy="5309252"/>
          </a:xfrm>
        </p:spPr>
        <p:txBody>
          <a:bodyPr>
            <a:normAutofit fontScale="85000" lnSpcReduction="20000"/>
          </a:bodyPr>
          <a:lstStyle/>
          <a:p>
            <a:pPr algn="just" fontAlgn="base"/>
            <a:r>
              <a:rPr lang="ru-RU" b="1" dirty="0" smtClean="0"/>
              <a:t>Примечательно</a:t>
            </a:r>
            <a:r>
              <a:rPr lang="ru-RU" b="1" dirty="0" smtClean="0"/>
              <a:t>, что бабочки приносят как большую пользу, так и вред для сельского хозяйства. </a:t>
            </a:r>
            <a:r>
              <a:rPr lang="ru-RU" b="1" dirty="0" smtClean="0">
                <a:solidFill>
                  <a:schemeClr val="tx2">
                    <a:lumMod val="10000"/>
                  </a:schemeClr>
                </a:solidFill>
              </a:rPr>
              <a:t>В стадии гусеницы они уничтожают листья на плодовых деревьях, что ведет к потере урожая, повреждают сельскохозяйственные растения и лесные насаждения</a:t>
            </a:r>
            <a:r>
              <a:rPr lang="ru-RU" b="1" dirty="0" smtClean="0">
                <a:solidFill>
                  <a:schemeClr val="tx2">
                    <a:lumMod val="10000"/>
                  </a:schemeClr>
                </a:solidFill>
              </a:rPr>
              <a:t>, </a:t>
            </a:r>
            <a:r>
              <a:rPr lang="ru-RU" b="1" dirty="0" smtClean="0">
                <a:solidFill>
                  <a:schemeClr val="tx2">
                    <a:lumMod val="10000"/>
                  </a:schemeClr>
                </a:solidFill>
              </a:rPr>
              <a:t>делают непригодными пищевые запасы, портят меховые изделия,  </a:t>
            </a:r>
            <a:r>
              <a:rPr lang="ru-RU" b="1" dirty="0" smtClean="0">
                <a:solidFill>
                  <a:srgbClr val="FFFF00"/>
                </a:solidFill>
              </a:rPr>
              <a:t>В то же время взрослые бабочки помогают перекрестному опылению и самоопылению растений. </a:t>
            </a:r>
            <a:r>
              <a:rPr lang="ru-RU" b="1" dirty="0" smtClean="0">
                <a:solidFill>
                  <a:srgbClr val="FFFF00"/>
                </a:solidFill>
              </a:rPr>
              <a:t>Все </a:t>
            </a:r>
            <a:r>
              <a:rPr lang="ru-RU" b="1" dirty="0" smtClean="0">
                <a:solidFill>
                  <a:srgbClr val="FFFF00"/>
                </a:solidFill>
              </a:rPr>
              <a:t>бабочки полезны как опылители. А если растение не опылят насекомые, </a:t>
            </a:r>
            <a:r>
              <a:rPr lang="ru-RU" b="1" dirty="0" smtClean="0">
                <a:solidFill>
                  <a:srgbClr val="FFFF00"/>
                </a:solidFill>
              </a:rPr>
              <a:t>не сможет </a:t>
            </a:r>
            <a:r>
              <a:rPr lang="ru-RU" b="1" dirty="0" smtClean="0">
                <a:solidFill>
                  <a:srgbClr val="FFFF00"/>
                </a:solidFill>
              </a:rPr>
              <a:t>оно дать </a:t>
            </a:r>
            <a:r>
              <a:rPr lang="ru-RU" b="1" dirty="0" smtClean="0">
                <a:solidFill>
                  <a:srgbClr val="FFFF00"/>
                </a:solidFill>
              </a:rPr>
              <a:t>плоды Как </a:t>
            </a:r>
            <a:r>
              <a:rPr lang="ru-RU" b="1" dirty="0" smtClean="0">
                <a:solidFill>
                  <a:srgbClr val="FFFF00"/>
                </a:solidFill>
              </a:rPr>
              <a:t>гусеницы, так и имаго служат кормом для многих птиц. </a:t>
            </a:r>
          </a:p>
          <a:p>
            <a:pPr algn="just" fontAlgn="base"/>
            <a:r>
              <a:rPr lang="ru-RU" b="1" dirty="0" smtClean="0"/>
              <a:t>К</a:t>
            </a:r>
            <a:r>
              <a:rPr lang="ru-RU" b="1" dirty="0" smtClean="0">
                <a:solidFill>
                  <a:srgbClr val="002060"/>
                </a:solidFill>
              </a:rPr>
              <a:t> полезным видам бабочек относятся тутовый шелкопряд, ряд представителей павлиноглазки (к примеру, китайский дубовый шелкопряд), коконы которых идут на изготовление шёлка.</a:t>
            </a:r>
            <a:endParaRPr lang="ru-RU" dirty="0" smtClean="0">
              <a:solidFill>
                <a:srgbClr val="002060"/>
              </a:solidFill>
            </a:endParaRPr>
          </a:p>
          <a:p>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Враги бабочек</a:t>
            </a:r>
            <a:endParaRPr lang="ru-RU" dirty="0"/>
          </a:p>
        </p:txBody>
      </p:sp>
      <p:sp>
        <p:nvSpPr>
          <p:cNvPr id="3" name="Содержимое 2"/>
          <p:cNvSpPr>
            <a:spLocks noGrp="1"/>
          </p:cNvSpPr>
          <p:nvPr>
            <p:ph idx="1"/>
          </p:nvPr>
        </p:nvSpPr>
        <p:spPr/>
        <p:txBody>
          <a:bodyPr/>
          <a:lstStyle/>
          <a:p>
            <a:pPr algn="just"/>
            <a:r>
              <a:rPr lang="ru-RU" b="1" dirty="0" smtClean="0">
                <a:solidFill>
                  <a:srgbClr val="FFC000"/>
                </a:solidFill>
              </a:rPr>
              <a:t>Бабочки (особый интерес представляет стадия куколки) – лакомый корм для многих представителей фауны. Это — птицы, муравьи, осы, жабы, пауки, кроты и землеройки. Защищаются бабочки от врагов выделяя особый резкий запах, неприятный вкус, ядовитость. Используют и предостерегающую, яркую окраску, огромные пятна, как глаза большого животного, на крыльях</a:t>
            </a:r>
            <a:endParaRPr lang="ru-RU" dirty="0" smtClean="0">
              <a:solidFill>
                <a:srgbClr val="FFC000"/>
              </a:solidFill>
            </a:endParaRPr>
          </a:p>
          <a:p>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Легко ли быть бабочкой?</a:t>
            </a:r>
            <a:endParaRPr lang="ru-RU" dirty="0"/>
          </a:p>
        </p:txBody>
      </p:sp>
      <p:sp>
        <p:nvSpPr>
          <p:cNvPr id="3" name="Содержимое 2"/>
          <p:cNvSpPr>
            <a:spLocks noGrp="1"/>
          </p:cNvSpPr>
          <p:nvPr>
            <p:ph idx="1"/>
          </p:nvPr>
        </p:nvSpPr>
        <p:spPr/>
        <p:txBody>
          <a:bodyPr>
            <a:normAutofit fontScale="85000" lnSpcReduction="10000"/>
          </a:bodyPr>
          <a:lstStyle/>
          <a:p>
            <a:pPr algn="just"/>
            <a:r>
              <a:rPr lang="ru-RU" dirty="0" smtClean="0">
                <a:solidFill>
                  <a:srgbClr val="FFFF00"/>
                </a:solidFill>
              </a:rPr>
              <a:t>Иногда </a:t>
            </a:r>
            <a:r>
              <a:rPr lang="ru-RU" dirty="0" smtClean="0">
                <a:solidFill>
                  <a:srgbClr val="FFFF00"/>
                </a:solidFill>
              </a:rPr>
              <a:t>о человеке безответственном и ленивом говорят – «порхает по жизни, как мотылек». Хотя говорить, что бабочки без дела порхают с цветка на цветок, нельзя. </a:t>
            </a:r>
            <a:r>
              <a:rPr lang="ru-RU" dirty="0" smtClean="0">
                <a:solidFill>
                  <a:srgbClr val="FFFF00"/>
                </a:solidFill>
              </a:rPr>
              <a:t>Такое </a:t>
            </a:r>
            <a:r>
              <a:rPr lang="ru-RU" dirty="0" smtClean="0">
                <a:solidFill>
                  <a:srgbClr val="FFFF00"/>
                </a:solidFill>
              </a:rPr>
              <a:t>сравнение обидно всем бабочкам. Жизнь их коротка, и за это время надо успеть сделать многое: найти кормовые растения, разыскать себе пару для супружеской жизни, позаботиться о зимовке, отложить яйца. А кроме того, во время всех этих хлопот, надо постараться увернуться от хищников, которые так и норовят склевать. Вы знаете, кто питается бабочками? </a:t>
            </a:r>
            <a:r>
              <a:rPr lang="ru-RU" dirty="0" smtClean="0">
                <a:solidFill>
                  <a:srgbClr val="FFFF00"/>
                </a:solidFill>
              </a:rPr>
              <a:t>Птицы</a:t>
            </a:r>
            <a:r>
              <a:rPr lang="ru-RU" dirty="0" smtClean="0">
                <a:solidFill>
                  <a:srgbClr val="FFFF00"/>
                </a:solidFill>
              </a:rPr>
              <a:t>, звери, пауки, другие, более крупные насекомые. Выходит то, что нам кажется беззаботным порханием, на самом деле ежедневная </a:t>
            </a:r>
            <a:r>
              <a:rPr lang="ru-RU" dirty="0" smtClean="0">
                <a:solidFill>
                  <a:srgbClr val="FFFF00"/>
                </a:solidFill>
              </a:rPr>
              <a:t>тяжёлая работа</a:t>
            </a:r>
            <a:r>
              <a:rPr lang="ru-RU" dirty="0" smtClean="0">
                <a:solidFill>
                  <a:srgbClr val="FFFF00"/>
                </a:solidFill>
              </a:rPr>
              <a:t>.</a:t>
            </a:r>
          </a:p>
          <a:p>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Берегите бабочек!</a:t>
            </a:r>
            <a:endParaRPr lang="ru-RU" dirty="0"/>
          </a:p>
        </p:txBody>
      </p:sp>
      <p:sp>
        <p:nvSpPr>
          <p:cNvPr id="3" name="Содержимое 2"/>
          <p:cNvSpPr>
            <a:spLocks noGrp="1"/>
          </p:cNvSpPr>
          <p:nvPr>
            <p:ph idx="1"/>
          </p:nvPr>
        </p:nvSpPr>
        <p:spPr/>
        <p:txBody>
          <a:bodyPr>
            <a:normAutofit lnSpcReduction="10000"/>
          </a:bodyPr>
          <a:lstStyle/>
          <a:p>
            <a:pPr algn="just"/>
            <a:r>
              <a:rPr lang="ru-RU" dirty="0" smtClean="0">
                <a:solidFill>
                  <a:srgbClr val="FF0000"/>
                </a:solidFill>
              </a:rPr>
              <a:t>Среди всех обитателей нашей планеты Земля семейство насекомых самое многочисленное. Бабочек много, конечно. Но многим бабочкам уже никогда не порхать над землей. Исчезли они навсегда, человеком загубленные. И ядохимикатами человек насекомых травит, а бабочки еще и за красоту свою страдают – ловят их и просто так, для баловства. И взрослые, и дети, увидев красивую бабочку, тут же кидаются ее ловить. Вот потому и попали многие </a:t>
            </a:r>
            <a:r>
              <a:rPr lang="ru-RU" dirty="0" smtClean="0">
                <a:solidFill>
                  <a:srgbClr val="FF0000"/>
                </a:solidFill>
              </a:rPr>
              <a:t>бабочки </a:t>
            </a:r>
            <a:r>
              <a:rPr lang="ru-RU" dirty="0" smtClean="0">
                <a:solidFill>
                  <a:srgbClr val="FF0000"/>
                </a:solidFill>
              </a:rPr>
              <a:t>в Красную Книгу</a:t>
            </a:r>
            <a:r>
              <a:rPr lang="ru-RU" dirty="0" smtClean="0">
                <a:solidFill>
                  <a:srgbClr val="FF0000"/>
                </a:solidFill>
              </a:rPr>
              <a:t>.</a:t>
            </a:r>
            <a:r>
              <a:rPr lang="ru-RU" dirty="0" smtClean="0">
                <a:solidFill>
                  <a:srgbClr val="FF0000"/>
                </a:solidFill>
              </a:rPr>
              <a:t> Их осталось немного и потому они нуждаются в защите. </a:t>
            </a:r>
            <a:endParaRPr lang="ru-RU"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39850"/>
          </a:xfrm>
        </p:spPr>
        <p:txBody>
          <a:bodyPr>
            <a:normAutofit fontScale="90000"/>
          </a:bodyPr>
          <a:lstStyle/>
          <a:p>
            <a:r>
              <a:rPr lang="ru-RU" sz="2000" dirty="0" smtClean="0">
                <a:solidFill>
                  <a:schemeClr val="tx2">
                    <a:lumMod val="25000"/>
                  </a:schemeClr>
                </a:solidFill>
              </a:rPr>
              <a:t>Первые бабочки произошли от мотыльков, живущих ещё во времена динозавров. Их представители пережили всевозможные климатические изменения на Земле, и дошли до наших дней. В зависимости от того, где они обитали, им приходилось приспосабливаться к местным условиям.</a:t>
            </a:r>
            <a:br>
              <a:rPr lang="ru-RU" sz="2000" dirty="0" smtClean="0">
                <a:solidFill>
                  <a:schemeClr val="tx2">
                    <a:lumMod val="25000"/>
                  </a:schemeClr>
                </a:solidFill>
              </a:rPr>
            </a:br>
            <a:endParaRPr lang="ru-RU" sz="2000" dirty="0">
              <a:solidFill>
                <a:schemeClr val="tx2">
                  <a:lumMod val="25000"/>
                </a:schemeClr>
              </a:solidFill>
            </a:endParaRPr>
          </a:p>
        </p:txBody>
      </p:sp>
      <p:pic>
        <p:nvPicPr>
          <p:cNvPr id="4" name="Содержимое 3" descr="бабочка Адмирал"/>
          <p:cNvPicPr>
            <a:picLocks noGrp="1"/>
          </p:cNvPicPr>
          <p:nvPr>
            <p:ph idx="1"/>
          </p:nvPr>
        </p:nvPicPr>
        <p:blipFill>
          <a:blip r:embed="rId2" cstate="print"/>
          <a:srcRect/>
          <a:stretch>
            <a:fillRect/>
          </a:stretch>
        </p:blipFill>
        <p:spPr bwMode="auto">
          <a:xfrm>
            <a:off x="714348" y="1868486"/>
            <a:ext cx="8001056" cy="470378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sp>
        <p:nvSpPr>
          <p:cNvPr id="3" name="Содержимое 2"/>
          <p:cNvSpPr>
            <a:spLocks noGrp="1"/>
          </p:cNvSpPr>
          <p:nvPr>
            <p:ph idx="1"/>
          </p:nvPr>
        </p:nvSpPr>
        <p:spPr/>
        <p:txBody>
          <a:bodyPr/>
          <a:lstStyle/>
          <a:p>
            <a:pPr algn="ctr" fontAlgn="base">
              <a:buNone/>
            </a:pPr>
            <a:r>
              <a:rPr lang="ru-RU" b="1" dirty="0" smtClean="0">
                <a:solidFill>
                  <a:schemeClr val="accent1">
                    <a:lumMod val="75000"/>
                  </a:schemeClr>
                </a:solidFill>
              </a:rPr>
              <a:t>   Настанет </a:t>
            </a:r>
            <a:r>
              <a:rPr lang="ru-RU" b="1" dirty="0" smtClean="0">
                <a:solidFill>
                  <a:schemeClr val="accent1">
                    <a:lumMod val="75000"/>
                  </a:schemeClr>
                </a:solidFill>
              </a:rPr>
              <a:t>день — исчезну я,</a:t>
            </a:r>
            <a:br>
              <a:rPr lang="ru-RU" b="1" dirty="0" smtClean="0">
                <a:solidFill>
                  <a:schemeClr val="accent1">
                    <a:lumMod val="75000"/>
                  </a:schemeClr>
                </a:solidFill>
              </a:rPr>
            </a:br>
            <a:r>
              <a:rPr lang="ru-RU" b="1" dirty="0" smtClean="0">
                <a:solidFill>
                  <a:schemeClr val="accent1">
                    <a:lumMod val="75000"/>
                  </a:schemeClr>
                </a:solidFill>
              </a:rPr>
              <a:t>А в этой комнате пустой</a:t>
            </a:r>
            <a:br>
              <a:rPr lang="ru-RU" b="1" dirty="0" smtClean="0">
                <a:solidFill>
                  <a:schemeClr val="accent1">
                    <a:lumMod val="75000"/>
                  </a:schemeClr>
                </a:solidFill>
              </a:rPr>
            </a:br>
            <a:r>
              <a:rPr lang="ru-RU" b="1" dirty="0" smtClean="0">
                <a:solidFill>
                  <a:schemeClr val="accent1">
                    <a:lumMod val="75000"/>
                  </a:schemeClr>
                </a:solidFill>
              </a:rPr>
              <a:t>Все то же будет: стол, скамья</a:t>
            </a:r>
            <a:br>
              <a:rPr lang="ru-RU" b="1" dirty="0" smtClean="0">
                <a:solidFill>
                  <a:schemeClr val="accent1">
                    <a:lumMod val="75000"/>
                  </a:schemeClr>
                </a:solidFill>
              </a:rPr>
            </a:br>
            <a:r>
              <a:rPr lang="ru-RU" b="1" dirty="0" smtClean="0">
                <a:solidFill>
                  <a:schemeClr val="accent1">
                    <a:lumMod val="75000"/>
                  </a:schemeClr>
                </a:solidFill>
              </a:rPr>
              <a:t>Да образ, древний и простой.</a:t>
            </a:r>
            <a:endParaRPr lang="ru-RU" dirty="0" smtClean="0">
              <a:solidFill>
                <a:schemeClr val="accent1">
                  <a:lumMod val="75000"/>
                </a:schemeClr>
              </a:solidFill>
            </a:endParaRPr>
          </a:p>
          <a:p>
            <a:pPr algn="ctr" fontAlgn="base">
              <a:buNone/>
            </a:pPr>
            <a:r>
              <a:rPr lang="ru-RU" b="1" dirty="0" smtClean="0">
                <a:solidFill>
                  <a:schemeClr val="accent1">
                    <a:lumMod val="75000"/>
                  </a:schemeClr>
                </a:solidFill>
              </a:rPr>
              <a:t>  И </a:t>
            </a:r>
            <a:r>
              <a:rPr lang="ru-RU" b="1" dirty="0" smtClean="0">
                <a:solidFill>
                  <a:schemeClr val="accent1">
                    <a:lumMod val="75000"/>
                  </a:schemeClr>
                </a:solidFill>
              </a:rPr>
              <a:t>так же будет залетать</a:t>
            </a:r>
            <a:br>
              <a:rPr lang="ru-RU" b="1" dirty="0" smtClean="0">
                <a:solidFill>
                  <a:schemeClr val="accent1">
                    <a:lumMod val="75000"/>
                  </a:schemeClr>
                </a:solidFill>
              </a:rPr>
            </a:br>
            <a:r>
              <a:rPr lang="ru-RU" b="1" dirty="0" smtClean="0">
                <a:solidFill>
                  <a:schemeClr val="accent1">
                    <a:lumMod val="75000"/>
                  </a:schemeClr>
                </a:solidFill>
              </a:rPr>
              <a:t>Цветная бабочка в шелку —</a:t>
            </a:r>
            <a:br>
              <a:rPr lang="ru-RU" b="1" dirty="0" smtClean="0">
                <a:solidFill>
                  <a:schemeClr val="accent1">
                    <a:lumMod val="75000"/>
                  </a:schemeClr>
                </a:solidFill>
              </a:rPr>
            </a:br>
            <a:r>
              <a:rPr lang="ru-RU" b="1" dirty="0" smtClean="0">
                <a:solidFill>
                  <a:schemeClr val="accent1">
                    <a:lumMod val="75000"/>
                  </a:schemeClr>
                </a:solidFill>
              </a:rPr>
              <a:t>Порхать, шуршать и трепетать</a:t>
            </a:r>
            <a:br>
              <a:rPr lang="ru-RU" b="1" dirty="0" smtClean="0">
                <a:solidFill>
                  <a:schemeClr val="accent1">
                    <a:lumMod val="75000"/>
                  </a:schemeClr>
                </a:solidFill>
              </a:rPr>
            </a:br>
            <a:r>
              <a:rPr lang="ru-RU" b="1" dirty="0" smtClean="0">
                <a:solidFill>
                  <a:schemeClr val="accent1">
                    <a:lumMod val="75000"/>
                  </a:schemeClr>
                </a:solidFill>
              </a:rPr>
              <a:t>По голубому потолку…</a:t>
            </a:r>
            <a:endParaRPr lang="ru-RU" dirty="0" smtClean="0">
              <a:solidFill>
                <a:schemeClr val="accent1">
                  <a:lumMod val="75000"/>
                </a:schemeClr>
              </a:solidFill>
            </a:endParaRPr>
          </a:p>
          <a:p>
            <a:pPr>
              <a:buNone/>
            </a:pPr>
            <a:r>
              <a:rPr lang="ru-RU" b="1" dirty="0" smtClean="0">
                <a:solidFill>
                  <a:schemeClr val="accent1">
                    <a:lumMod val="75000"/>
                  </a:schemeClr>
                </a:solidFill>
              </a:rPr>
              <a:t>                                                          И. </a:t>
            </a:r>
            <a:r>
              <a:rPr lang="ru-RU" b="1" dirty="0" smtClean="0">
                <a:solidFill>
                  <a:schemeClr val="accent1">
                    <a:lumMod val="75000"/>
                  </a:schemeClr>
                </a:solidFill>
              </a:rPr>
              <a:t>Бунин</a:t>
            </a:r>
            <a:endParaRPr lang="ru-RU" dirty="0" smtClean="0">
              <a:solidFill>
                <a:schemeClr val="accent1">
                  <a:lumMod val="75000"/>
                </a:schemeClr>
              </a:solidFill>
            </a:endParaRPr>
          </a:p>
          <a:p>
            <a:endParaRPr lang="ru-RU" dirty="0">
              <a:solidFill>
                <a:schemeClr val="accent1">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Крапивница</a:t>
            </a:r>
            <a:endParaRPr lang="ru-RU"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28596" y="1428736"/>
            <a:ext cx="8358246" cy="4929222"/>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Лимонница</a:t>
            </a:r>
            <a:endParaRPr lang="ru-RU" dirty="0"/>
          </a:p>
        </p:txBody>
      </p:sp>
      <p:sp>
        <p:nvSpPr>
          <p:cNvPr id="3" name="Содержимое 2"/>
          <p:cNvSpPr>
            <a:spLocks noGrp="1"/>
          </p:cNvSpPr>
          <p:nvPr>
            <p:ph idx="1"/>
          </p:nvPr>
        </p:nvSpPr>
        <p:spPr/>
        <p:txBody>
          <a:bodyPr/>
          <a:lstStyle/>
          <a:p>
            <a:endParaRPr lang="ru-RU"/>
          </a:p>
        </p:txBody>
      </p:sp>
      <p:pic>
        <p:nvPicPr>
          <p:cNvPr id="4" name="Picture 3" descr="C:\Documents and Settings\PVV\Рабочий стол\Фото к презентации о насекомых\Бабочка-лимонница-фото-крушинница-768x515.jpg"/>
          <p:cNvPicPr>
            <a:picLocks noChangeAspect="1" noChangeArrowheads="1"/>
          </p:cNvPicPr>
          <p:nvPr/>
        </p:nvPicPr>
        <p:blipFill>
          <a:blip r:embed="rId2" cstate="print"/>
          <a:srcRect/>
          <a:stretch>
            <a:fillRect/>
          </a:stretch>
        </p:blipFill>
        <p:spPr bwMode="auto">
          <a:xfrm>
            <a:off x="500034" y="1571612"/>
            <a:ext cx="8286808" cy="497681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Птицекрыл королевы Александры</a:t>
            </a:r>
            <a:endParaRPr lang="ru-RU" dirty="0"/>
          </a:p>
        </p:txBody>
      </p:sp>
      <p:pic>
        <p:nvPicPr>
          <p:cNvPr id="2050" name="Picture 2" descr="C:\Documents and Settings\PVV\Рабочий стол\Фото к презентации о насекомых\Птицекрыл-королевы-Александры-Ornithoptera-alexandrae-768x517.jpg"/>
          <p:cNvPicPr>
            <a:picLocks noGrp="1" noChangeAspect="1" noChangeArrowheads="1"/>
          </p:cNvPicPr>
          <p:nvPr>
            <p:ph idx="1"/>
          </p:nvPr>
        </p:nvPicPr>
        <p:blipFill>
          <a:blip r:embed="rId2" cstate="print"/>
          <a:srcRect/>
          <a:stretch>
            <a:fillRect/>
          </a:stretch>
        </p:blipFill>
        <p:spPr bwMode="auto">
          <a:xfrm>
            <a:off x="428596" y="1600200"/>
            <a:ext cx="8358246" cy="482919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Парусник «Слава Бутана»</a:t>
            </a:r>
            <a:endParaRPr lang="ru-RU" dirty="0"/>
          </a:p>
        </p:txBody>
      </p:sp>
      <p:pic>
        <p:nvPicPr>
          <p:cNvPr id="7170" name="Picture 2" descr="C:\Documents and Settings\PVV\Рабочий стол\Фото к презентации о насекомых\Парусник-«Слава-Бутана»-Bhutanitis-lidderdalii-768x526.jpg"/>
          <p:cNvPicPr>
            <a:picLocks noGrp="1" noChangeAspect="1" noChangeArrowheads="1"/>
          </p:cNvPicPr>
          <p:nvPr>
            <p:ph idx="1"/>
          </p:nvPr>
        </p:nvPicPr>
        <p:blipFill>
          <a:blip r:embed="rId2" cstate="print"/>
          <a:srcRect/>
          <a:stretch>
            <a:fillRect/>
          </a:stretch>
        </p:blipFill>
        <p:spPr bwMode="auto">
          <a:xfrm>
            <a:off x="428596" y="1600200"/>
            <a:ext cx="8215369" cy="470852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Махаон</a:t>
            </a:r>
            <a:endParaRPr lang="ru-RU" dirty="0"/>
          </a:p>
        </p:txBody>
      </p:sp>
      <p:pic>
        <p:nvPicPr>
          <p:cNvPr id="8194" name="Picture 2" descr="C:\Documents and Settings\PVV\Рабочий стол\Фото к презентации о насекомых\Бабочка-махаон-фото-768x510.jpg"/>
          <p:cNvPicPr>
            <a:picLocks noGrp="1" noChangeAspect="1" noChangeArrowheads="1"/>
          </p:cNvPicPr>
          <p:nvPr>
            <p:ph idx="1"/>
          </p:nvPr>
        </p:nvPicPr>
        <p:blipFill>
          <a:blip r:embed="rId2" cstate="print"/>
          <a:srcRect/>
          <a:stretch>
            <a:fillRect/>
          </a:stretch>
        </p:blipFill>
        <p:spPr bwMode="auto">
          <a:xfrm>
            <a:off x="500035" y="1428736"/>
            <a:ext cx="8072494" cy="507209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161</TotalTime>
  <Words>1666</Words>
  <Application>Microsoft Office PowerPoint</Application>
  <PresentationFormat>Экран (4:3)</PresentationFormat>
  <Paragraphs>83</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Апекс</vt:lpstr>
      <vt:lpstr>Муниципальное бюджетное дошкольное образовательное учреждение детский сад №72 «Кораблик»</vt:lpstr>
      <vt:lpstr>Бабочка — это изящное, красивое, легкокрылое существо, украшающее нашу планету.  Бабочки (отряд чешуекрылые) распространены повсеместно, максимальное количество видов представлено во влажных тропиках.  </vt:lpstr>
      <vt:lpstr>Строение бабочки</vt:lpstr>
      <vt:lpstr>Первые бабочки произошли от мотыльков, живущих ещё во времена динозавров. Их представители пережили всевозможные климатические изменения на Земле, и дошли до наших дней. В зависимости от того, где они обитали, им приходилось приспосабливаться к местным условиям. </vt:lpstr>
      <vt:lpstr>Крапивница</vt:lpstr>
      <vt:lpstr>Лимонница</vt:lpstr>
      <vt:lpstr>Птицекрыл королевы Александры</vt:lpstr>
      <vt:lpstr>Парусник «Слава Бутана»</vt:lpstr>
      <vt:lpstr>Махаон</vt:lpstr>
      <vt:lpstr>Адмирал</vt:lpstr>
      <vt:lpstr>Павлиний глаз</vt:lpstr>
      <vt:lpstr>Тизания Агриппина</vt:lpstr>
      <vt:lpstr>Бражник тополёвый</vt:lpstr>
      <vt:lpstr>Тутовый шелкопряд</vt:lpstr>
      <vt:lpstr>Траурница</vt:lpstr>
      <vt:lpstr> Почему «Чешуекрылые?»</vt:lpstr>
      <vt:lpstr> </vt:lpstr>
      <vt:lpstr>Разноцветные чешуйки на крыле бабочки</vt:lpstr>
      <vt:lpstr>Усики бабочки</vt:lpstr>
      <vt:lpstr>Дневные и ночные бабочки</vt:lpstr>
      <vt:lpstr>Павлиноглазка (ночная) и Павлиний глаз (дневная)</vt:lpstr>
      <vt:lpstr>Такие разные бабочки</vt:lpstr>
      <vt:lpstr>Условия зимовки</vt:lpstr>
      <vt:lpstr>Как появляются бабочки?</vt:lpstr>
      <vt:lpstr>Появление бабочки</vt:lpstr>
      <vt:lpstr>Некоторые бабочки откладывают до 1000 яиц за лето. Чтобы яйца не уничтожили, самка прячет их: в почве, под листьями, в специальные капсулы из своих желез, под разноцветные чешуйки и даже передают на хранение муравьям. </vt:lpstr>
      <vt:lpstr>Бабочка откладывает яйца</vt:lpstr>
      <vt:lpstr>Личинка бабочки  </vt:lpstr>
      <vt:lpstr>Слайд 29</vt:lpstr>
      <vt:lpstr>   Линька гусеницы    </vt:lpstr>
      <vt:lpstr>Превращение гусеницы в куколку</vt:lpstr>
      <vt:lpstr>Куколка </vt:lpstr>
      <vt:lpstr>    </vt:lpstr>
      <vt:lpstr>Что едят взрослые бабочки ? </vt:lpstr>
      <vt:lpstr>Слайд 35</vt:lpstr>
      <vt:lpstr>Польза и вред бабочек </vt:lpstr>
      <vt:lpstr>Враги бабочек</vt:lpstr>
      <vt:lpstr>Легко ли быть бабочкой?</vt:lpstr>
      <vt:lpstr>Берегите бабочек!</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дошкольное образовательное учреждение детский сад №72 «Кораблик»</dc:title>
  <cp:lastModifiedBy>Vera</cp:lastModifiedBy>
  <cp:revision>19</cp:revision>
  <dcterms:modified xsi:type="dcterms:W3CDTF">2020-05-12T18:30:32Z</dcterms:modified>
</cp:coreProperties>
</file>