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b739102a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b739102a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b739102a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b739102a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b739102a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b739102a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b739102a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b739102a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b739102a6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b739102a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b739102a6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b739102a6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b739102a6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b739102a6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b739102a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b739102a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b739102a6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b739102a6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b739102a6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b739102a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b739102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b739102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b739102a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b739102a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b739102a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b739102a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b739102a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b739102a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b739102a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b739102a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b739102a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b739102a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b739102a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b739102a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b739102a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b739102a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hyperlink" Target="http://drive.google.com/file/d/1T0wPcm4WyTjonpvBO2krLjB5ccq6RDt9/view" TargetMode="External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hyperlink" Target="http://drive.google.com/file/d/1T0wPcm4WyTjonpvBO2krLjB5ccq6RDt9/view" TargetMode="External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hyperlink" Target="http://drive.google.com/file/d/1T0wPcm4WyTjonpvBO2krLjB5ccq6RDt9/view" TargetMode="External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hyperlink" Target="http://drive.google.com/file/d/1T0wPcm4WyTjonpvBO2krLjB5ccq6RDt9/view" TargetMode="External"/><Relationship Id="rId5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hyperlink" Target="http://drive.google.com/file/d/1T0wPcm4WyTjonpvBO2krLjB5ccq6RDt9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hyperlink" Target="http://drive.google.com/file/d/1T0wPcm4WyTjonpvBO2krLjB5ccq6RDt9/view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hyperlink" Target="http://drive.google.com/file/d/1T0wPcm4WyTjonpvBO2krLjB5ccq6RDt9/view" TargetMode="External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9430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924225" y="297100"/>
            <a:ext cx="2219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800">
                <a:solidFill>
                  <a:srgbClr val="0000FF"/>
                </a:solidFill>
              </a:rPr>
              <a:t>Домашние животные</a:t>
            </a:r>
            <a:r>
              <a:rPr lang="ru"/>
              <a:t> 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7069900" y="3983850"/>
            <a:ext cx="199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>
                <a:solidFill>
                  <a:srgbClr val="0B5394"/>
                </a:solidFill>
              </a:rPr>
              <a:t>подготовила: Екимова И.И</a:t>
            </a:r>
            <a:r>
              <a:rPr lang="ru">
                <a:solidFill>
                  <a:srgbClr val="0B5394"/>
                </a:solidFill>
              </a:rPr>
              <a:t>.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 title="4 - Звук волшебства (www.hotplayer.ru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8625" y="4493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0" y="0"/>
            <a:ext cx="47062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3"/>
          <p:cNvSpPr txBox="1"/>
          <p:nvPr/>
        </p:nvSpPr>
        <p:spPr>
          <a:xfrm>
            <a:off x="4985600" y="185050"/>
            <a:ext cx="4000500" cy="26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1850">
                <a:solidFill>
                  <a:srgbClr val="060656"/>
                </a:solidFill>
                <a:highlight>
                  <a:srgbClr val="FFFFFF"/>
                </a:highlight>
              </a:rPr>
              <a:t>Расскажите  ребенку, как называются домики, которые человек построил для домашних</a:t>
            </a:r>
            <a:endParaRPr b="1" i="1" sz="1850">
              <a:solidFill>
                <a:srgbClr val="06065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1850">
                <a:solidFill>
                  <a:srgbClr val="060656"/>
                </a:solidFill>
                <a:highlight>
                  <a:srgbClr val="FFFFFF"/>
                </a:highlight>
              </a:rPr>
              <a:t>животных (для коров — коровник, для свиней — свинарник и т.д.).</a:t>
            </a:r>
            <a:endParaRPr b="1" i="1" sz="1850">
              <a:solidFill>
                <a:srgbClr val="0606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 title="4 - Звук волшебства (www.hotplayer.ru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8625" y="4493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700" y="0"/>
            <a:ext cx="68726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 title="4 - Звук волшебства (www.hotplayer.ru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8625" y="4493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/>
        </p:nvSpPr>
        <p:spPr>
          <a:xfrm>
            <a:off x="6924225" y="112050"/>
            <a:ext cx="20820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600">
                <a:solidFill>
                  <a:srgbClr val="060656"/>
                </a:solidFill>
                <a:highlight>
                  <a:srgbClr val="FFFFFF"/>
                </a:highlight>
              </a:rPr>
              <a:t>Смотри наши животные потеряли своих детёнышей , давай поможем их найти.</a:t>
            </a:r>
            <a:endParaRPr b="1" i="1" sz="1600">
              <a:solidFill>
                <a:srgbClr val="06065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79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6137"/>
            <a:ext cx="9143999" cy="51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 title="4 - Звук волшебства (www.hotplayer.ru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8625" y="4493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275" y="-238200"/>
            <a:ext cx="7250150" cy="543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1700"/>
            <a:ext cx="9143999" cy="67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0"/>
          <p:cNvSpPr txBox="1"/>
          <p:nvPr/>
        </p:nvSpPr>
        <p:spPr>
          <a:xfrm>
            <a:off x="2251350" y="1659375"/>
            <a:ext cx="4359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300">
                <a:solidFill>
                  <a:srgbClr val="060656"/>
                </a:solidFill>
              </a:rPr>
              <a:t>Сундучок наш закрывается</a:t>
            </a:r>
            <a:endParaRPr b="1" i="1" sz="2300">
              <a:solidFill>
                <a:srgbClr val="06065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99027" cy="517445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 txBox="1"/>
          <p:nvPr/>
        </p:nvSpPr>
        <p:spPr>
          <a:xfrm>
            <a:off x="2486700" y="1115150"/>
            <a:ext cx="43815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60656"/>
              </a:buClr>
              <a:buSzPts val="1900"/>
              <a:buChar char="-"/>
            </a:pPr>
            <a:r>
              <a:rPr b="1" i="1" lang="ru" sz="1900">
                <a:solidFill>
                  <a:srgbClr val="060656"/>
                </a:solidFill>
              </a:rPr>
              <a:t>С какими животными мы с тобой познакомились?</a:t>
            </a:r>
            <a:endParaRPr b="1" i="1" sz="1900">
              <a:solidFill>
                <a:srgbClr val="060656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60656"/>
              </a:buClr>
              <a:buSzPts val="1900"/>
              <a:buChar char="-"/>
            </a:pPr>
            <a:r>
              <a:rPr b="1" i="1" lang="ru" sz="1900">
                <a:solidFill>
                  <a:srgbClr val="060656"/>
                </a:solidFill>
              </a:rPr>
              <a:t>А почему   мы животных называем  домашними</a:t>
            </a:r>
            <a:endParaRPr b="1" i="1" sz="1900">
              <a:solidFill>
                <a:srgbClr val="06065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99027" cy="517445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9500" y="274700"/>
            <a:ext cx="8807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800">
                <a:solidFill>
                  <a:srgbClr val="060656"/>
                </a:solidFill>
              </a:rPr>
              <a:t>Уважаемые родители!   Помогите детям изучить тему : “Домашние  животные”. Начните с маленького приветствия.</a:t>
            </a:r>
            <a:endParaRPr b="1" i="1" sz="1800">
              <a:solidFill>
                <a:srgbClr val="060656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722025" y="1294425"/>
            <a:ext cx="4247100" cy="26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79400" marR="279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1600">
                <a:solidFill>
                  <a:srgbClr val="060656"/>
                </a:solidFill>
                <a:latin typeface="Verdana"/>
                <a:ea typeface="Verdana"/>
                <a:cs typeface="Verdana"/>
                <a:sym typeface="Verdana"/>
              </a:rPr>
              <a:t>Твоя умная головка</a:t>
            </a:r>
            <a:endParaRPr b="1" i="1" sz="1600">
              <a:solidFill>
                <a:srgbClr val="06065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79400" marR="279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1600">
                <a:solidFill>
                  <a:srgbClr val="060656"/>
                </a:solidFill>
                <a:latin typeface="Verdana"/>
                <a:ea typeface="Verdana"/>
                <a:cs typeface="Verdana"/>
                <a:sym typeface="Verdana"/>
              </a:rPr>
              <a:t>Будет думать много, ловко.</a:t>
            </a:r>
            <a:endParaRPr b="1" i="1" sz="1600">
              <a:solidFill>
                <a:srgbClr val="06065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79400" marR="279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1600">
                <a:solidFill>
                  <a:srgbClr val="060656"/>
                </a:solidFill>
                <a:latin typeface="Verdana"/>
                <a:ea typeface="Verdana"/>
                <a:cs typeface="Verdana"/>
                <a:sym typeface="Verdana"/>
              </a:rPr>
              <a:t>Ушки будут слушать,</a:t>
            </a:r>
            <a:endParaRPr b="1" i="1" sz="1600">
              <a:solidFill>
                <a:srgbClr val="06065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79400" marR="279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1600">
                <a:solidFill>
                  <a:srgbClr val="060656"/>
                </a:solidFill>
                <a:latin typeface="Verdana"/>
                <a:ea typeface="Verdana"/>
                <a:cs typeface="Verdana"/>
                <a:sym typeface="Verdana"/>
              </a:rPr>
              <a:t>Ротик четко говорить.</a:t>
            </a:r>
            <a:endParaRPr b="1" i="1" sz="1600">
              <a:solidFill>
                <a:srgbClr val="06065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79400" marR="279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1600">
                <a:solidFill>
                  <a:srgbClr val="060656"/>
                </a:solidFill>
                <a:latin typeface="Verdana"/>
                <a:ea typeface="Verdana"/>
                <a:cs typeface="Verdana"/>
                <a:sym typeface="Verdana"/>
              </a:rPr>
              <a:t>Ручки будут хлопать,</a:t>
            </a:r>
            <a:endParaRPr b="1" i="1" sz="1600">
              <a:solidFill>
                <a:srgbClr val="06065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79400" marR="279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1600">
                <a:solidFill>
                  <a:srgbClr val="060656"/>
                </a:solidFill>
                <a:latin typeface="Verdana"/>
                <a:ea typeface="Verdana"/>
                <a:cs typeface="Verdana"/>
                <a:sym typeface="Verdana"/>
              </a:rPr>
              <a:t>Ножки будут топать.</a:t>
            </a:r>
            <a:endParaRPr b="1" i="1" sz="1600">
              <a:solidFill>
                <a:srgbClr val="06065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79400" marR="279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1600">
                <a:solidFill>
                  <a:srgbClr val="060656"/>
                </a:solidFill>
                <a:latin typeface="Verdana"/>
                <a:ea typeface="Verdana"/>
                <a:cs typeface="Verdana"/>
                <a:sym typeface="Verdana"/>
              </a:rPr>
              <a:t>Спинка выпрямляется.</a:t>
            </a:r>
            <a:endParaRPr b="1" i="1" sz="1600">
              <a:solidFill>
                <a:srgbClr val="06065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279400" marR="279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1600">
                <a:solidFill>
                  <a:srgbClr val="060656"/>
                </a:solidFill>
                <a:latin typeface="Verdana"/>
                <a:ea typeface="Verdana"/>
                <a:cs typeface="Verdana"/>
                <a:sym typeface="Verdana"/>
              </a:rPr>
              <a:t>Мы  друг другу улыбаемся</a:t>
            </a:r>
            <a:endParaRPr b="1" i="1" sz="1600">
              <a:solidFill>
                <a:srgbClr val="06065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1700"/>
            <a:ext cx="9143999" cy="67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475500" y="975800"/>
            <a:ext cx="38100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1700">
                <a:solidFill>
                  <a:srgbClr val="060656"/>
                </a:solidFill>
                <a:latin typeface="Verdana"/>
                <a:ea typeface="Verdana"/>
                <a:cs typeface="Verdana"/>
                <a:sym typeface="Verdana"/>
              </a:rPr>
              <a:t>“Вот чудесный сундучок,</a:t>
            </a:r>
            <a:endParaRPr b="1" i="1" sz="1700">
              <a:solidFill>
                <a:srgbClr val="06065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1700">
                <a:solidFill>
                  <a:srgbClr val="060656"/>
                </a:solidFill>
                <a:latin typeface="Verdana"/>
                <a:ea typeface="Verdana"/>
                <a:cs typeface="Verdana"/>
                <a:sym typeface="Verdana"/>
              </a:rPr>
              <a:t>Тебе он будет, как дружок,</a:t>
            </a:r>
            <a:endParaRPr b="1" i="1" sz="1700">
              <a:solidFill>
                <a:srgbClr val="06065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1700">
                <a:solidFill>
                  <a:srgbClr val="060656"/>
                </a:solidFill>
                <a:latin typeface="Verdana"/>
                <a:ea typeface="Verdana"/>
                <a:cs typeface="Verdana"/>
                <a:sym typeface="Verdana"/>
              </a:rPr>
              <a:t>Очень хочется узнать,</a:t>
            </a:r>
            <a:endParaRPr b="1" i="1" sz="1700">
              <a:solidFill>
                <a:srgbClr val="06065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60656"/>
                </a:solidFill>
                <a:latin typeface="Verdana"/>
                <a:ea typeface="Verdana"/>
                <a:cs typeface="Verdana"/>
                <a:sym typeface="Verdana"/>
              </a:rPr>
              <a:t>И скорее поиграть.”</a:t>
            </a:r>
            <a:endParaRPr b="1" i="1" sz="1700">
              <a:solidFill>
                <a:srgbClr val="060656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3484025" y="4620300"/>
            <a:ext cx="5446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200">
                <a:solidFill>
                  <a:srgbClr val="060656"/>
                </a:solidFill>
              </a:rPr>
              <a:t>Давай откроем сундучок</a:t>
            </a:r>
            <a:endParaRPr b="1" i="1" sz="2200">
              <a:solidFill>
                <a:srgbClr val="06065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 title="4 - Звук волшебства (www.hotplayer.ru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8625" y="4493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8675"/>
            <a:ext cx="6879400" cy="52408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6991450" y="155250"/>
            <a:ext cx="2095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600">
                <a:solidFill>
                  <a:srgbClr val="060656"/>
                </a:solidFill>
              </a:rPr>
              <a:t>Посмотри, как много животных.</a:t>
            </a:r>
            <a:endParaRPr b="1" i="1" sz="1600">
              <a:solidFill>
                <a:srgbClr val="060656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6957850" y="1903400"/>
            <a:ext cx="2129100" cy="30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89999" marR="48618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50">
                <a:solidFill>
                  <a:srgbClr val="111111"/>
                </a:solidFill>
              </a:rPr>
              <a:t>Повторите с ребенком названия </a:t>
            </a:r>
            <a:r>
              <a:rPr b="1" lang="ru" sz="1350">
                <a:solidFill>
                  <a:srgbClr val="111111"/>
                </a:solidFill>
              </a:rPr>
              <a:t>домашних животных и почему эти животные называются домашними </a:t>
            </a:r>
            <a:r>
              <a:rPr lang="ru" sz="1350">
                <a:solidFill>
                  <a:srgbClr val="111111"/>
                </a:solidFill>
              </a:rPr>
              <a:t>(живут рядом с человеком, приносят человеку пользу, а он ухаживает за ними)</a:t>
            </a:r>
            <a:endParaRPr sz="1350">
              <a:solidFill>
                <a:srgbClr val="111111"/>
              </a:solidFill>
            </a:endParaRPr>
          </a:p>
          <a:p>
            <a:pPr indent="0" lvl="0" marL="0" rtl="0" algn="l"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6946625" y="4440875"/>
            <a:ext cx="205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>
                <a:solidFill>
                  <a:srgbClr val="060656"/>
                </a:solidFill>
              </a:rPr>
              <a:t>Давай достанем   ещё одну картинку.</a:t>
            </a:r>
            <a:endParaRPr b="1" i="1">
              <a:solidFill>
                <a:srgbClr val="06065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 title="4 - Звук волшебства (www.hotplayer.ru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8625" y="4493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9300"/>
            <a:ext cx="6765849" cy="44320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6765850" y="0"/>
            <a:ext cx="2352000" cy="6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09147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1" i="1" lang="ru" sz="1550">
                <a:solidFill>
                  <a:srgbClr val="060656"/>
                </a:solidFill>
              </a:rPr>
              <a:t>Упражнение «Назови ласково»: Назови ласково папу, маму и детеныша каждого домашнего животного. Кот — котик, кошка — кошечка, котенок — котеночек. </a:t>
            </a:r>
            <a:endParaRPr b="1" i="1" sz="1550">
              <a:solidFill>
                <a:srgbClr val="060656"/>
              </a:solidFill>
            </a:endParaRPr>
          </a:p>
          <a:p>
            <a:pPr indent="0" lvl="0" marL="0" marR="109147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ru" sz="1550">
                <a:solidFill>
                  <a:srgbClr val="060656"/>
                </a:solidFill>
                <a:highlight>
                  <a:srgbClr val="FFFFFF"/>
                </a:highlight>
              </a:rPr>
              <a:t>Пес — ..., собака — ..., щенок — .... Бык — ..., корова — ..., теленок — .... козел — ..., коза — ..., козленок — .... Баран — ..., овца — ..., ягненок —</a:t>
            </a:r>
            <a:r>
              <a:rPr lang="ru" sz="1550">
                <a:solidFill>
                  <a:srgbClr val="111111"/>
                </a:solidFill>
                <a:highlight>
                  <a:srgbClr val="FFFFFF"/>
                </a:highlight>
              </a:rPr>
              <a:t> ....</a:t>
            </a:r>
            <a:endParaRPr sz="155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indent="0" lvl="0" marL="0" marR="109147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350">
              <a:solidFill>
                <a:srgbClr val="111111"/>
              </a:solidFill>
            </a:endParaRPr>
          </a:p>
          <a:p>
            <a:pPr indent="0" lvl="0" marL="0" rtl="0" algn="l"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 title="4 - Звук волшебства (www.hotplayer.ru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8625" y="4493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825" y="0"/>
            <a:ext cx="7228576" cy="529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/>
        </p:nvSpPr>
        <p:spPr>
          <a:xfrm>
            <a:off x="7069900" y="498825"/>
            <a:ext cx="2005800" cy="31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50">
                <a:solidFill>
                  <a:srgbClr val="060656"/>
                </a:solidFill>
                <a:highlight>
                  <a:srgbClr val="FFFFFF"/>
                </a:highlight>
              </a:rPr>
              <a:t>Упражнение «Кто как голос подает?»  :</a:t>
            </a:r>
            <a:r>
              <a:rPr lang="ru" sz="1550">
                <a:solidFill>
                  <a:srgbClr val="060656"/>
                </a:solidFill>
                <a:highlight>
                  <a:srgbClr val="FFFFFF"/>
                </a:highlight>
              </a:rPr>
              <a:t>Закончи предложения. </a:t>
            </a:r>
            <a:r>
              <a:rPr i="1" lang="ru" sz="1550">
                <a:solidFill>
                  <a:srgbClr val="060656"/>
                </a:solidFill>
                <a:highlight>
                  <a:srgbClr val="FFFFFF"/>
                </a:highlight>
              </a:rPr>
              <a:t>Корова </a:t>
            </a:r>
            <a:r>
              <a:rPr lang="ru" sz="1550">
                <a:solidFill>
                  <a:srgbClr val="060656"/>
                </a:solidFill>
                <a:highlight>
                  <a:srgbClr val="FFFFFF"/>
                </a:highlight>
              </a:rPr>
              <a:t>— </a:t>
            </a:r>
            <a:r>
              <a:rPr i="1" lang="ru" sz="1550">
                <a:solidFill>
                  <a:srgbClr val="060656"/>
                </a:solidFill>
                <a:highlight>
                  <a:srgbClr val="FFFFFF"/>
                </a:highlight>
              </a:rPr>
              <a:t>мычит.</a:t>
            </a:r>
            <a:endParaRPr i="1" sz="1550">
              <a:solidFill>
                <a:srgbClr val="06065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>
                <a:solidFill>
                  <a:srgbClr val="060656"/>
                </a:solidFill>
                <a:highlight>
                  <a:srgbClr val="FFFFFF"/>
                </a:highlight>
              </a:rPr>
              <a:t>Кошка — .... Собака — .... Лошадь — .... Свинья — ....</a:t>
            </a:r>
            <a:endParaRPr sz="1550">
              <a:solidFill>
                <a:srgbClr val="0606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