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embeddedFontLst>
    <p:embeddedFont>
      <p:font typeface="Gill Sans"/>
      <p:regular r:id="rId12"/>
      <p:bold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GillSans-bold.fntdata"/><Relationship Id="rId12" Type="http://schemas.openxmlformats.org/officeDocument/2006/relationships/font" Target="fonts/GillSans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/>
          <p:nvPr>
            <p:ph type="ctrTitle"/>
          </p:nvPr>
        </p:nvSpPr>
        <p:spPr>
          <a:xfrm>
            <a:off x="457200" y="668049"/>
            <a:ext cx="7626795" cy="28419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" type="subTitle"/>
          </p:nvPr>
        </p:nvSpPr>
        <p:spPr>
          <a:xfrm>
            <a:off x="457200" y="3602038"/>
            <a:ext cx="7626795" cy="2501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3" name="Google Shape;23;p2"/>
          <p:cNvSpPr txBox="1"/>
          <p:nvPr>
            <p:ph idx="10" type="dt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1" type="ftr"/>
          </p:nvPr>
        </p:nvSpPr>
        <p:spPr>
          <a:xfrm>
            <a:off x="457200" y="1554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"/>
          <p:cNvSpPr txBox="1"/>
          <p:nvPr>
            <p:ph idx="12" type="sldNum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"/>
          <p:cNvSpPr txBox="1"/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1"/>
          <p:cNvSpPr txBox="1"/>
          <p:nvPr>
            <p:ph idx="1" type="body"/>
          </p:nvPr>
        </p:nvSpPr>
        <p:spPr>
          <a:xfrm rot="5400000">
            <a:off x="2259593" y="294320"/>
            <a:ext cx="4080250" cy="7685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11"/>
          <p:cNvSpPr txBox="1"/>
          <p:nvPr>
            <p:ph idx="10" type="dt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1"/>
          <p:cNvSpPr txBox="1"/>
          <p:nvPr>
            <p:ph idx="11" type="ftr"/>
          </p:nvPr>
        </p:nvSpPr>
        <p:spPr>
          <a:xfrm>
            <a:off x="457200" y="1554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1"/>
          <p:cNvSpPr txBox="1"/>
          <p:nvPr>
            <p:ph idx="12" type="sldNum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9" name="Google Shape;119;p1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20" name="Google Shape;120;p12"/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21" name="Google Shape;121;p12"/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2" name="Google Shape;122;p12"/>
            <p:cNvSpPr/>
            <p:nvPr/>
          </p:nvSpPr>
          <p:spPr>
            <a:xfrm>
              <a:off x="10330568" y="2199078"/>
              <a:ext cx="1195288" cy="1195289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>
                <a:alpha val="6470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3" name="Google Shape;123;p12"/>
            <p:cNvSpPr/>
            <p:nvPr/>
          </p:nvSpPr>
          <p:spPr>
            <a:xfrm flipH="1" rot="10800000">
              <a:off x="11151383" y="4336822"/>
              <a:ext cx="1040617" cy="1263878"/>
            </a:xfrm>
            <a:custGeom>
              <a:rect b="b" l="l" r="r" t="t"/>
              <a:pathLst>
                <a:path extrusionOk="0" h="1360088" w="1119832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4" name="Google Shape;124;p12"/>
            <p:cNvSpPr/>
            <p:nvPr/>
          </p:nvSpPr>
          <p:spPr>
            <a:xfrm>
              <a:off x="11638492" y="2767655"/>
              <a:ext cx="553508" cy="1567713"/>
            </a:xfrm>
            <a:custGeom>
              <a:rect b="b" l="l" r="r" t="t"/>
              <a:pathLst>
                <a:path extrusionOk="0" h="1733435" w="612019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5" name="Google Shape;125;p12"/>
            <p:cNvSpPr/>
            <p:nvPr/>
          </p:nvSpPr>
          <p:spPr>
            <a:xfrm flipH="1">
              <a:off x="10300855" y="0"/>
              <a:ext cx="1891145" cy="1891145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6" name="Google Shape;126;p12"/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27" name="Google Shape;127;p12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rotWithShape="1">
            <a:blip r:embed="rId2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8" name="Google Shape;128;p12"/>
          <p:cNvSpPr txBox="1"/>
          <p:nvPr>
            <p:ph type="title"/>
          </p:nvPr>
        </p:nvSpPr>
        <p:spPr>
          <a:xfrm rot="5400000">
            <a:off x="5866305" y="2108056"/>
            <a:ext cx="5508913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2"/>
          <p:cNvSpPr txBox="1"/>
          <p:nvPr>
            <p:ph idx="1" type="body"/>
          </p:nvPr>
        </p:nvSpPr>
        <p:spPr>
          <a:xfrm rot="5400000">
            <a:off x="1047292" y="77956"/>
            <a:ext cx="5508913" cy="6689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12"/>
          <p:cNvSpPr txBox="1"/>
          <p:nvPr>
            <p:ph idx="10" type="dt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2"/>
          <p:cNvSpPr txBox="1"/>
          <p:nvPr>
            <p:ph idx="11" type="ftr"/>
          </p:nvPr>
        </p:nvSpPr>
        <p:spPr>
          <a:xfrm>
            <a:off x="457200" y="1554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2"/>
          <p:cNvSpPr txBox="1"/>
          <p:nvPr>
            <p:ph idx="12" type="sldNum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9" name="Google Shape;29;p3"/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30" name="Google Shape;30;p3"/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10330568" y="2199078"/>
              <a:ext cx="1195288" cy="1195289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>
                <a:alpha val="6470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 flipH="1" rot="10800000">
              <a:off x="11151383" y="4336822"/>
              <a:ext cx="1040617" cy="1263878"/>
            </a:xfrm>
            <a:custGeom>
              <a:rect b="b" l="l" r="r" t="t"/>
              <a:pathLst>
                <a:path extrusionOk="0" h="1360088" w="1119832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1638492" y="2767655"/>
              <a:ext cx="553508" cy="1567713"/>
            </a:xfrm>
            <a:custGeom>
              <a:rect b="b" l="l" r="r" t="t"/>
              <a:pathLst>
                <a:path extrusionOk="0" h="1733435" w="612019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10300855" y="0"/>
              <a:ext cx="1891145" cy="1891145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36" name="Google Shape;36;p3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rotWithShape="1">
            <a:blip r:embed="rId2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" name="Google Shape;37;p3"/>
          <p:cNvSpPr txBox="1"/>
          <p:nvPr>
            <p:ph type="title"/>
          </p:nvPr>
        </p:nvSpPr>
        <p:spPr>
          <a:xfrm>
            <a:off x="457200" y="668049"/>
            <a:ext cx="4314825" cy="19578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ill Sans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" type="body"/>
          </p:nvPr>
        </p:nvSpPr>
        <p:spPr>
          <a:xfrm>
            <a:off x="5183188" y="668049"/>
            <a:ext cx="4875212" cy="5231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9" name="Google Shape;39;p3"/>
          <p:cNvSpPr txBox="1"/>
          <p:nvPr>
            <p:ph idx="2" type="body"/>
          </p:nvPr>
        </p:nvSpPr>
        <p:spPr>
          <a:xfrm>
            <a:off x="457200" y="2749024"/>
            <a:ext cx="4314825" cy="3119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0" name="Google Shape;40;p3"/>
          <p:cNvSpPr txBox="1"/>
          <p:nvPr>
            <p:ph idx="10" type="dt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"/>
          <p:cNvSpPr txBox="1"/>
          <p:nvPr>
            <p:ph idx="11" type="ftr"/>
          </p:nvPr>
        </p:nvSpPr>
        <p:spPr>
          <a:xfrm>
            <a:off x="457200" y="1554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"/>
          <p:cNvSpPr txBox="1"/>
          <p:nvPr>
            <p:ph idx="12" type="sldNum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/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"/>
          <p:cNvSpPr txBox="1"/>
          <p:nvPr>
            <p:ph idx="1" type="body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"/>
          <p:cNvSpPr txBox="1"/>
          <p:nvPr>
            <p:ph idx="10" type="dt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1" type="ftr"/>
          </p:nvPr>
        </p:nvSpPr>
        <p:spPr>
          <a:xfrm>
            <a:off x="457200" y="1554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idx="12" type="sldNum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/>
          <p:nvPr>
            <p:ph type="title"/>
          </p:nvPr>
        </p:nvSpPr>
        <p:spPr>
          <a:xfrm>
            <a:off x="457200" y="668050"/>
            <a:ext cx="7673389" cy="38165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" type="body"/>
          </p:nvPr>
        </p:nvSpPr>
        <p:spPr>
          <a:xfrm>
            <a:off x="457200" y="4589463"/>
            <a:ext cx="7673389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5"/>
          <p:cNvSpPr txBox="1"/>
          <p:nvPr>
            <p:ph idx="10" type="dt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11" type="ftr"/>
          </p:nvPr>
        </p:nvSpPr>
        <p:spPr>
          <a:xfrm>
            <a:off x="457200" y="1554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12" type="sldNum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58" name="Google Shape;58;p6"/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59" name="Google Shape;59;p6"/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0" name="Google Shape;60;p6"/>
            <p:cNvSpPr/>
            <p:nvPr/>
          </p:nvSpPr>
          <p:spPr>
            <a:xfrm flipH="1" rot="10800000">
              <a:off x="11151383" y="4336822"/>
              <a:ext cx="1040617" cy="1263878"/>
            </a:xfrm>
            <a:custGeom>
              <a:rect b="b" l="l" r="r" t="t"/>
              <a:pathLst>
                <a:path extrusionOk="0" h="1360088" w="1119832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11638492" y="2767655"/>
              <a:ext cx="553508" cy="1567713"/>
            </a:xfrm>
            <a:custGeom>
              <a:rect b="b" l="l" r="r" t="t"/>
              <a:pathLst>
                <a:path extrusionOk="0" h="1733435" w="612019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62" name="Google Shape;62;p6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rotWithShape="1">
            <a:blip r:embed="rId2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3" name="Google Shape;63;p6"/>
          <p:cNvSpPr txBox="1"/>
          <p:nvPr>
            <p:ph type="title"/>
          </p:nvPr>
        </p:nvSpPr>
        <p:spPr>
          <a:xfrm>
            <a:off x="457200" y="668049"/>
            <a:ext cx="10451534" cy="15917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1" type="body"/>
          </p:nvPr>
        </p:nvSpPr>
        <p:spPr>
          <a:xfrm>
            <a:off x="457200" y="2341329"/>
            <a:ext cx="5562600" cy="3835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6"/>
          <p:cNvSpPr txBox="1"/>
          <p:nvPr>
            <p:ph idx="2" type="body"/>
          </p:nvPr>
        </p:nvSpPr>
        <p:spPr>
          <a:xfrm>
            <a:off x="6172200" y="2341329"/>
            <a:ext cx="4736534" cy="3835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6"/>
          <p:cNvSpPr txBox="1"/>
          <p:nvPr>
            <p:ph idx="10" type="dt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"/>
          <p:cNvSpPr txBox="1"/>
          <p:nvPr>
            <p:ph idx="11" type="ftr"/>
          </p:nvPr>
        </p:nvSpPr>
        <p:spPr>
          <a:xfrm>
            <a:off x="457200" y="1554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"/>
          <p:cNvSpPr txBox="1"/>
          <p:nvPr>
            <p:ph idx="12" type="sldNum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 type="twoTxTwoObj">
  <p:cSld name="TWO_OBJECTS_WITH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1" name="Google Shape;71;p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72" name="Google Shape;72;p7"/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73" name="Google Shape;73;p7"/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 flipH="1" rot="10800000">
              <a:off x="11151383" y="4336822"/>
              <a:ext cx="1040617" cy="1263878"/>
            </a:xfrm>
            <a:custGeom>
              <a:rect b="b" l="l" r="r" t="t"/>
              <a:pathLst>
                <a:path extrusionOk="0" h="1360088" w="1119832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11638492" y="2767655"/>
              <a:ext cx="553508" cy="1567713"/>
            </a:xfrm>
            <a:custGeom>
              <a:rect b="b" l="l" r="r" t="t"/>
              <a:pathLst>
                <a:path extrusionOk="0" h="1733435" w="612019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76" name="Google Shape;76;p7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rotWithShape="1">
            <a:blip r:embed="rId2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7" name="Google Shape;77;p7"/>
          <p:cNvSpPr txBox="1"/>
          <p:nvPr>
            <p:ph type="title"/>
          </p:nvPr>
        </p:nvSpPr>
        <p:spPr>
          <a:xfrm>
            <a:off x="457200" y="668049"/>
            <a:ext cx="10450629" cy="13255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7"/>
          <p:cNvSpPr txBox="1"/>
          <p:nvPr>
            <p:ph idx="1" type="body"/>
          </p:nvPr>
        </p:nvSpPr>
        <p:spPr>
          <a:xfrm>
            <a:off x="457086" y="2182814"/>
            <a:ext cx="502151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9" name="Google Shape;79;p7"/>
          <p:cNvSpPr txBox="1"/>
          <p:nvPr>
            <p:ph idx="2" type="body"/>
          </p:nvPr>
        </p:nvSpPr>
        <p:spPr>
          <a:xfrm>
            <a:off x="457086" y="3115949"/>
            <a:ext cx="5021512" cy="3073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7"/>
          <p:cNvSpPr txBox="1"/>
          <p:nvPr>
            <p:ph idx="3" type="body"/>
          </p:nvPr>
        </p:nvSpPr>
        <p:spPr>
          <a:xfrm>
            <a:off x="5890597" y="2182814"/>
            <a:ext cx="501723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1" name="Google Shape;81;p7"/>
          <p:cNvSpPr txBox="1"/>
          <p:nvPr>
            <p:ph idx="4" type="body"/>
          </p:nvPr>
        </p:nvSpPr>
        <p:spPr>
          <a:xfrm>
            <a:off x="5890597" y="3115949"/>
            <a:ext cx="5017232" cy="3073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7"/>
          <p:cNvSpPr txBox="1"/>
          <p:nvPr>
            <p:ph idx="10" type="dt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"/>
          <p:cNvSpPr txBox="1"/>
          <p:nvPr>
            <p:ph idx="11" type="ftr"/>
          </p:nvPr>
        </p:nvSpPr>
        <p:spPr>
          <a:xfrm>
            <a:off x="457200" y="1554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7"/>
          <p:cNvSpPr txBox="1"/>
          <p:nvPr>
            <p:ph idx="12" type="sldNum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"/>
          <p:cNvSpPr txBox="1"/>
          <p:nvPr>
            <p:ph type="title"/>
          </p:nvPr>
        </p:nvSpPr>
        <p:spPr>
          <a:xfrm>
            <a:off x="457200" y="668049"/>
            <a:ext cx="7685037" cy="13638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8"/>
          <p:cNvSpPr txBox="1"/>
          <p:nvPr>
            <p:ph idx="10" type="dt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8"/>
          <p:cNvSpPr txBox="1"/>
          <p:nvPr>
            <p:ph idx="11" type="ftr"/>
          </p:nvPr>
        </p:nvSpPr>
        <p:spPr>
          <a:xfrm>
            <a:off x="457200" y="1554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8"/>
          <p:cNvSpPr txBox="1"/>
          <p:nvPr>
            <p:ph idx="12" type="sldNum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/>
          <p:nvPr>
            <p:ph idx="10" type="dt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9"/>
          <p:cNvSpPr txBox="1"/>
          <p:nvPr>
            <p:ph idx="11" type="ftr"/>
          </p:nvPr>
        </p:nvSpPr>
        <p:spPr>
          <a:xfrm>
            <a:off x="457200" y="1554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9"/>
          <p:cNvSpPr txBox="1"/>
          <p:nvPr>
            <p:ph idx="12" type="sldNum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6" name="Google Shape;96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97" name="Google Shape;97;p10"/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8" name="Google Shape;98;p10"/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10330568" y="2199078"/>
              <a:ext cx="1195288" cy="1195289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>
                <a:alpha val="6470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 flipH="1" rot="10800000">
              <a:off x="11151383" y="4336822"/>
              <a:ext cx="1040617" cy="1263878"/>
            </a:xfrm>
            <a:custGeom>
              <a:rect b="b" l="l" r="r" t="t"/>
              <a:pathLst>
                <a:path extrusionOk="0" h="1360088" w="1119832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11638492" y="2767655"/>
              <a:ext cx="553508" cy="1567713"/>
            </a:xfrm>
            <a:custGeom>
              <a:rect b="b" l="l" r="r" t="t"/>
              <a:pathLst>
                <a:path extrusionOk="0" h="1733435" w="612019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0300855" y="0"/>
              <a:ext cx="1891145" cy="1891145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04" name="Google Shape;104;p10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rotWithShape="1">
            <a:blip r:embed="rId2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5" name="Google Shape;105;p10"/>
          <p:cNvSpPr txBox="1"/>
          <p:nvPr>
            <p:ph type="title"/>
          </p:nvPr>
        </p:nvSpPr>
        <p:spPr>
          <a:xfrm>
            <a:off x="457200" y="668049"/>
            <a:ext cx="4314825" cy="22357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ill Sans"/>
              <a:buNone/>
              <a:defRPr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0"/>
          <p:cNvSpPr/>
          <p:nvPr>
            <p:ph idx="2" type="pic"/>
          </p:nvPr>
        </p:nvSpPr>
        <p:spPr>
          <a:xfrm>
            <a:off x="5183188" y="668049"/>
            <a:ext cx="4958436" cy="5231253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457200" y="2941222"/>
            <a:ext cx="4314825" cy="2927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8" name="Google Shape;108;p10"/>
          <p:cNvSpPr txBox="1"/>
          <p:nvPr>
            <p:ph idx="10" type="dt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0"/>
          <p:cNvSpPr txBox="1"/>
          <p:nvPr>
            <p:ph idx="11" type="ftr"/>
          </p:nvPr>
        </p:nvSpPr>
        <p:spPr>
          <a:xfrm>
            <a:off x="457200" y="1554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0"/>
          <p:cNvSpPr txBox="1"/>
          <p:nvPr>
            <p:ph idx="12" type="sldNum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8" name="Google Shape;8;p1"/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9" name="Google Shape;9;p1"/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8385871" y="0"/>
              <a:ext cx="2955657" cy="679194"/>
            </a:xfrm>
            <a:custGeom>
              <a:rect b="b" l="l" r="r" t="t"/>
              <a:pathLst>
                <a:path extrusionOk="0" h="679194" w="2955657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8351565" y="4121414"/>
              <a:ext cx="3266317" cy="2736586"/>
            </a:xfrm>
            <a:custGeom>
              <a:rect b="b" l="l" r="r" t="t"/>
              <a:pathLst>
                <a:path extrusionOk="0" h="2736586" w="3266317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1755674" y="3386384"/>
              <a:ext cx="436325" cy="1309674"/>
            </a:xfrm>
            <a:custGeom>
              <a:rect b="b" l="l" r="r" t="t"/>
              <a:pathLst>
                <a:path extrusionOk="0" h="1433600" w="477612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solidFill>
              <a:srgbClr val="4AE3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8385870" y="791588"/>
              <a:ext cx="3232012" cy="3232012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4" name="Google Shape;14;p1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rotWithShape="1">
            <a:blip r:embed="rId1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" name="Google Shape;15;p1"/>
          <p:cNvSpPr txBox="1"/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ill Sans"/>
              <a:buNone/>
              <a:defRPr b="0" i="0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" name="Google Shape;16;p1"/>
          <p:cNvSpPr txBox="1"/>
          <p:nvPr>
            <p:ph idx="1" type="body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7" name="Google Shape;17;p1"/>
          <p:cNvSpPr txBox="1"/>
          <p:nvPr>
            <p:ph idx="10" type="dt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1" type="ftr"/>
          </p:nvPr>
        </p:nvSpPr>
        <p:spPr>
          <a:xfrm>
            <a:off x="457200" y="1554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2" type="sldNum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000" u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000" u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000" u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000" u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000" u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000" u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000" u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000" u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000" u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8" name="Google Shape;138;p1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39" name="Google Shape;139;p13"/>
          <p:cNvGrpSpPr/>
          <p:nvPr/>
        </p:nvGrpSpPr>
        <p:grpSpPr>
          <a:xfrm>
            <a:off x="0" y="-3227"/>
            <a:ext cx="12192000" cy="6861227"/>
            <a:chOff x="0" y="-3227"/>
            <a:chExt cx="12192000" cy="6861227"/>
          </a:xfrm>
        </p:grpSpPr>
        <p:sp>
          <p:nvSpPr>
            <p:cNvPr id="140" name="Google Shape;140;p13"/>
            <p:cNvSpPr/>
            <p:nvPr/>
          </p:nvSpPr>
          <p:spPr>
            <a:xfrm rot="10800000">
              <a:off x="658790" y="124188"/>
              <a:ext cx="215755" cy="2157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11379553" y="2866365"/>
              <a:ext cx="697984" cy="697984"/>
            </a:xfrm>
            <a:prstGeom prst="ellipse">
              <a:avLst/>
            </a:pr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11356134" y="3762066"/>
              <a:ext cx="230192" cy="230191"/>
            </a:xfrm>
            <a:prstGeom prst="ellipse">
              <a:avLst/>
            </a:prstGeom>
            <a:solidFill>
              <a:srgbClr val="C1F6EB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flipH="1">
              <a:off x="9451544" y="-3227"/>
              <a:ext cx="2740456" cy="2740456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 flipH="1">
              <a:off x="9621871" y="163409"/>
              <a:ext cx="2387894" cy="2387894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5" name="Google Shape;145;p13"/>
            <p:cNvSpPr/>
            <p:nvPr/>
          </p:nvSpPr>
          <p:spPr>
            <a:xfrm rot="10800000">
              <a:off x="3060" y="599153"/>
              <a:ext cx="823413" cy="1000074"/>
            </a:xfrm>
            <a:custGeom>
              <a:rect b="b" l="l" r="r" t="t"/>
              <a:pathLst>
                <a:path extrusionOk="0" h="1360088" w="1119832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0" y="3903403"/>
              <a:ext cx="1715504" cy="2954597"/>
            </a:xfrm>
            <a:custGeom>
              <a:rect b="b" l="l" r="r" t="t"/>
              <a:pathLst>
                <a:path extrusionOk="0" h="4184064" w="2429360">
                  <a:moveTo>
                    <a:pt x="0" y="0"/>
                  </a:moveTo>
                  <a:lnTo>
                    <a:pt x="329124" y="0"/>
                  </a:lnTo>
                  <a:cubicBezTo>
                    <a:pt x="1489065" y="0"/>
                    <a:pt x="2429360" y="940295"/>
                    <a:pt x="2429360" y="2100236"/>
                  </a:cubicBezTo>
                  <a:lnTo>
                    <a:pt x="2429360" y="4184064"/>
                  </a:lnTo>
                  <a:lnTo>
                    <a:pt x="132331" y="4184064"/>
                  </a:lnTo>
                  <a:lnTo>
                    <a:pt x="120545" y="4183469"/>
                  </a:lnTo>
                  <a:lnTo>
                    <a:pt x="0" y="4165072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0" y="4168300"/>
              <a:ext cx="1533337" cy="2555470"/>
            </a:xfrm>
            <a:custGeom>
              <a:rect b="b" l="l" r="r" t="t"/>
              <a:pathLst>
                <a:path extrusionOk="0" h="2902159" w="1986804">
                  <a:moveTo>
                    <a:pt x="0" y="0"/>
                  </a:moveTo>
                  <a:lnTo>
                    <a:pt x="533594" y="0"/>
                  </a:lnTo>
                  <a:cubicBezTo>
                    <a:pt x="1336188" y="0"/>
                    <a:pt x="1986804" y="650616"/>
                    <a:pt x="1986804" y="1453211"/>
                  </a:cubicBezTo>
                  <a:lnTo>
                    <a:pt x="1986804" y="2902159"/>
                  </a:lnTo>
                  <a:lnTo>
                    <a:pt x="537856" y="2902159"/>
                  </a:lnTo>
                  <a:cubicBezTo>
                    <a:pt x="387370" y="2902159"/>
                    <a:pt x="242226" y="2879286"/>
                    <a:pt x="105713" y="2836826"/>
                  </a:cubicBezTo>
                  <a:lnTo>
                    <a:pt x="0" y="2798136"/>
                  </a:ln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9785047" y="4685933"/>
              <a:ext cx="2406953" cy="2172067"/>
            </a:xfrm>
            <a:custGeom>
              <a:rect b="b" l="l" r="r" t="t"/>
              <a:pathLst>
                <a:path extrusionOk="0" h="2172067" w="2406953">
                  <a:moveTo>
                    <a:pt x="1229573" y="0"/>
                  </a:moveTo>
                  <a:cubicBezTo>
                    <a:pt x="1229573" y="0"/>
                    <a:pt x="2170965" y="642363"/>
                    <a:pt x="2406313" y="1496275"/>
                  </a:cubicBezTo>
                  <a:lnTo>
                    <a:pt x="2406953" y="1499327"/>
                  </a:lnTo>
                  <a:lnTo>
                    <a:pt x="2406953" y="2172067"/>
                  </a:lnTo>
                  <a:lnTo>
                    <a:pt x="36154" y="2172067"/>
                  </a:lnTo>
                  <a:lnTo>
                    <a:pt x="13809" y="2065529"/>
                  </a:lnTo>
                  <a:cubicBezTo>
                    <a:pt x="4803" y="2002533"/>
                    <a:pt x="0" y="1938616"/>
                    <a:pt x="0" y="1873933"/>
                  </a:cubicBezTo>
                  <a:cubicBezTo>
                    <a:pt x="0" y="839004"/>
                    <a:pt x="1229573" y="0"/>
                    <a:pt x="1229573" y="0"/>
                  </a:cubicBezTo>
                  <a:close/>
                </a:path>
              </a:pathLst>
            </a:custGeom>
            <a:solidFill>
              <a:srgbClr val="168E74">
                <a:alpha val="6470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49" name="Google Shape;149;p1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 rotWithShape="1">
            <a:blip r:embed="rId3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" name="Google Shape;150;p13"/>
          <p:cNvSpPr txBox="1"/>
          <p:nvPr>
            <p:ph idx="1" type="subTitle"/>
          </p:nvPr>
        </p:nvSpPr>
        <p:spPr>
          <a:xfrm>
            <a:off x="2750926" y="3917724"/>
            <a:ext cx="5859787" cy="2569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51" name="Google Shape;15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225"/>
            <a:ext cx="12192000" cy="6861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птица, черный, колибри&#10;&#10;Автоматически созданное описание" id="152" name="Google Shape;15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71657" y="2467516"/>
            <a:ext cx="4920342" cy="433959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3"/>
          <p:cNvSpPr txBox="1"/>
          <p:nvPr>
            <p:ph type="ctrTitle"/>
          </p:nvPr>
        </p:nvSpPr>
        <p:spPr>
          <a:xfrm>
            <a:off x="3153700" y="2796641"/>
            <a:ext cx="58707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</a:pPr>
            <a:r>
              <a:rPr lang="en-US">
                <a:solidFill>
                  <a:schemeClr val="dk1"/>
                </a:solidFill>
              </a:rPr>
              <a:t>Перелётные птицы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4" name="Google Shape;154;p13"/>
          <p:cNvSpPr txBox="1"/>
          <p:nvPr/>
        </p:nvSpPr>
        <p:spPr>
          <a:xfrm>
            <a:off x="0" y="5625775"/>
            <a:ext cx="8425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Gill Sans"/>
                <a:ea typeface="Gill Sans"/>
                <a:cs typeface="Gill Sans"/>
                <a:sym typeface="Gill Sans"/>
              </a:rPr>
              <a:t>Презентацию выполнила воспитатель МБДОУ№72 “Кораблик”</a:t>
            </a:r>
            <a:endParaRPr sz="22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Gill Sans"/>
                <a:ea typeface="Gill Sans"/>
                <a:cs typeface="Gill Sans"/>
                <a:sym typeface="Gill Sans"/>
              </a:rPr>
              <a:t> Воевода Л.А.</a:t>
            </a:r>
            <a:endParaRPr sz="22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0" name="Google Shape;160;p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61" name="Google Shape;161;p14"/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62" name="Google Shape;162;p14"/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8385871" y="0"/>
              <a:ext cx="2955657" cy="679194"/>
            </a:xfrm>
            <a:custGeom>
              <a:rect b="b" l="l" r="r" t="t"/>
              <a:pathLst>
                <a:path extrusionOk="0" h="679194" w="2955657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8351565" y="4121414"/>
              <a:ext cx="3266317" cy="2736586"/>
            </a:xfrm>
            <a:custGeom>
              <a:rect b="b" l="l" r="r" t="t"/>
              <a:pathLst>
                <a:path extrusionOk="0" h="2736586" w="3266317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11755674" y="3386384"/>
              <a:ext cx="436325" cy="1309674"/>
            </a:xfrm>
            <a:custGeom>
              <a:rect b="b" l="l" r="r" t="t"/>
              <a:pathLst>
                <a:path extrusionOk="0" h="1433600" w="477612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solidFill>
              <a:srgbClr val="4AE3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8385870" y="791588"/>
              <a:ext cx="3232012" cy="3232012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67" name="Google Shape;167;p14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rotWithShape="1">
            <a:blip r:embed="rId3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8" name="Google Shape;168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9" name="Google Shape;169;p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70" name="Google Shape;170;p14"/>
          <p:cNvGrpSpPr/>
          <p:nvPr/>
        </p:nvGrpSpPr>
        <p:grpSpPr>
          <a:xfrm>
            <a:off x="8055577" y="2615848"/>
            <a:ext cx="3913069" cy="2603949"/>
            <a:chOff x="8055577" y="2615848"/>
            <a:chExt cx="3913069" cy="2603949"/>
          </a:xfrm>
        </p:grpSpPr>
        <p:sp>
          <p:nvSpPr>
            <p:cNvPr id="171" name="Google Shape;171;p14"/>
            <p:cNvSpPr/>
            <p:nvPr/>
          </p:nvSpPr>
          <p:spPr>
            <a:xfrm>
              <a:off x="11496379" y="2615848"/>
              <a:ext cx="472267" cy="472267"/>
            </a:xfrm>
            <a:prstGeom prst="ellipse">
              <a:avLst/>
            </a:pr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2" name="Google Shape;172;p14"/>
            <p:cNvSpPr/>
            <p:nvPr/>
          </p:nvSpPr>
          <p:spPr>
            <a:xfrm>
              <a:off x="8055577" y="4963665"/>
              <a:ext cx="256132" cy="25613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73" name="Google Shape;173;p14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rotWithShape="1">
            <a:blip r:embed="rId3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4" name="Google Shape;174;p14"/>
          <p:cNvSpPr txBox="1"/>
          <p:nvPr>
            <p:ph type="title"/>
          </p:nvPr>
        </p:nvSpPr>
        <p:spPr>
          <a:xfrm>
            <a:off x="486136" y="758952"/>
            <a:ext cx="6914789" cy="8432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ill Sans"/>
              <a:buNone/>
            </a:pPr>
            <a:r>
              <a:rPr lang="en-US"/>
              <a:t>Грач</a:t>
            </a:r>
            <a:endParaRPr/>
          </a:p>
        </p:txBody>
      </p:sp>
      <p:sp>
        <p:nvSpPr>
          <p:cNvPr id="175" name="Google Shape;175;p14"/>
          <p:cNvSpPr txBox="1"/>
          <p:nvPr>
            <p:ph idx="2" type="body"/>
          </p:nvPr>
        </p:nvSpPr>
        <p:spPr>
          <a:xfrm>
            <a:off x="331808" y="5401519"/>
            <a:ext cx="7715370" cy="1314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/>
              <a:t>Весной грачи вьют гнёзда из сухих веток, сучьев и сухого мусора. Днище застилают пухом, травой и шерстью. Гнёзда устраивают на высоких сооружениях – деревьях, линиях электропередач, крышах домов. Строительством гнезда занимаются оба родителя. </a:t>
            </a:r>
            <a:endParaRPr/>
          </a:p>
        </p:txBody>
      </p:sp>
      <p:pic>
        <p:nvPicPr>
          <p:cNvPr descr="Изображение выглядит как трава, внешний, птица, черный&#10;&#10;Автоматически созданное описание" id="176" name="Google Shape;176;p1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1" l="2634" r="24509" t="0"/>
          <a:stretch/>
        </p:blipFill>
        <p:spPr>
          <a:xfrm>
            <a:off x="3787417" y="11"/>
            <a:ext cx="4385281" cy="40162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дерево, птица, внешний, сидит&#10;&#10;Автоматически созданное описание" id="177" name="Google Shape;177;p14"/>
          <p:cNvPicPr preferRelativeResize="0"/>
          <p:nvPr/>
        </p:nvPicPr>
        <p:blipFill rotWithShape="1">
          <a:blip r:embed="rId5">
            <a:alphaModFix/>
          </a:blip>
          <a:srcRect b="1" l="5500" r="1" t="0"/>
          <a:stretch/>
        </p:blipFill>
        <p:spPr>
          <a:xfrm>
            <a:off x="8051937" y="2786303"/>
            <a:ext cx="4137012" cy="4137011"/>
          </a:xfrm>
          <a:custGeom>
            <a:rect b="b" l="l" r="r" t="t"/>
            <a:pathLst>
              <a:path extrusionOk="0" h="3646991" w="3646992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8" name="Google Shape;178;p14"/>
          <p:cNvSpPr txBox="1"/>
          <p:nvPr/>
        </p:nvSpPr>
        <p:spPr>
          <a:xfrm>
            <a:off x="162047" y="1599237"/>
            <a:ext cx="363059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Грач – перелётная птица. У грача стройное, вытянутое тело, длинные ноги и черный длинный клюв. Пёрышки у него чёрные и блестящие. Грачи обитают в городах, лесах и степях. </a:t>
            </a:r>
            <a:endParaRPr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" name="Google Shape;179;p14"/>
          <p:cNvSpPr txBox="1"/>
          <p:nvPr/>
        </p:nvSpPr>
        <p:spPr>
          <a:xfrm>
            <a:off x="441767" y="4078146"/>
            <a:ext cx="684256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Эти птицы кормятся майскими жуками, червяками, лягушками, мелкими насекомыми, их личинками и яйцами. В городах грачи могут лакомиться пищевыми отходами. ​​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" name="Google Shape;185;p1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86" name="Google Shape;186;p15"/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87" name="Google Shape;187;p15"/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8385871" y="0"/>
              <a:ext cx="2955657" cy="679194"/>
            </a:xfrm>
            <a:custGeom>
              <a:rect b="b" l="l" r="r" t="t"/>
              <a:pathLst>
                <a:path extrusionOk="0" h="679194" w="2955657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8351565" y="4121414"/>
              <a:ext cx="3266317" cy="2736586"/>
            </a:xfrm>
            <a:custGeom>
              <a:rect b="b" l="l" r="r" t="t"/>
              <a:pathLst>
                <a:path extrusionOk="0" h="2736586" w="3266317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11755674" y="3386384"/>
              <a:ext cx="436325" cy="1309674"/>
            </a:xfrm>
            <a:custGeom>
              <a:rect b="b" l="l" r="r" t="t"/>
              <a:pathLst>
                <a:path extrusionOk="0" h="1433600" w="477612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solidFill>
              <a:srgbClr val="4AE3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8385870" y="791588"/>
              <a:ext cx="3232012" cy="3232012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92" name="Google Shape;192;p15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rotWithShape="1">
            <a:blip r:embed="rId3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3" name="Google Shape;193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4" name="Google Shape;194;p1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95" name="Google Shape;195;p15"/>
          <p:cNvGrpSpPr/>
          <p:nvPr/>
        </p:nvGrpSpPr>
        <p:grpSpPr>
          <a:xfrm>
            <a:off x="7545438" y="5475"/>
            <a:ext cx="4646562" cy="6852525"/>
            <a:chOff x="7545438" y="5475"/>
            <a:chExt cx="4646562" cy="6852525"/>
          </a:xfrm>
        </p:grpSpPr>
        <p:sp>
          <p:nvSpPr>
            <p:cNvPr id="196" name="Google Shape;196;p15"/>
            <p:cNvSpPr/>
            <p:nvPr/>
          </p:nvSpPr>
          <p:spPr>
            <a:xfrm rot="10800000">
              <a:off x="7644710" y="5891327"/>
              <a:ext cx="1303285" cy="962498"/>
            </a:xfrm>
            <a:custGeom>
              <a:rect b="b" l="l" r="r" t="t"/>
              <a:pathLst>
                <a:path extrusionOk="0" h="962498" w="1303285">
                  <a:moveTo>
                    <a:pt x="0" y="0"/>
                  </a:moveTo>
                  <a:lnTo>
                    <a:pt x="1303285" y="0"/>
                  </a:lnTo>
                  <a:lnTo>
                    <a:pt x="1298420" y="67508"/>
                  </a:lnTo>
                  <a:cubicBezTo>
                    <a:pt x="1226555" y="570204"/>
                    <a:pt x="651642" y="962498"/>
                    <a:pt x="651642" y="962498"/>
                  </a:cubicBezTo>
                  <a:cubicBezTo>
                    <a:pt x="651642" y="962498"/>
                    <a:pt x="76729" y="570204"/>
                    <a:pt x="4865" y="67508"/>
                  </a:cubicBezTo>
                  <a:close/>
                </a:path>
              </a:pathLst>
            </a:custGeom>
            <a:solidFill>
              <a:srgbClr val="168E74">
                <a:alpha val="6470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7545438" y="5475"/>
              <a:ext cx="3751917" cy="2479620"/>
            </a:xfrm>
            <a:custGeom>
              <a:rect b="b" l="l" r="r" t="t"/>
              <a:pathLst>
                <a:path extrusionOk="0" h="2479620" w="3751917">
                  <a:moveTo>
                    <a:pt x="0" y="0"/>
                  </a:moveTo>
                  <a:lnTo>
                    <a:pt x="3751917" y="0"/>
                  </a:lnTo>
                  <a:lnTo>
                    <a:pt x="3727081" y="172109"/>
                  </a:lnTo>
                  <a:cubicBezTo>
                    <a:pt x="3657898" y="529433"/>
                    <a:pt x="3484940" y="870639"/>
                    <a:pt x="3208207" y="1147371"/>
                  </a:cubicBezTo>
                  <a:lnTo>
                    <a:pt x="1875959" y="2479620"/>
                  </a:lnTo>
                  <a:lnTo>
                    <a:pt x="543710" y="1147371"/>
                  </a:lnTo>
                  <a:cubicBezTo>
                    <a:pt x="266977" y="870639"/>
                    <a:pt x="94020" y="529433"/>
                    <a:pt x="24836" y="172109"/>
                  </a:cubicBez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10075739" y="5773914"/>
              <a:ext cx="2116261" cy="1084086"/>
            </a:xfrm>
            <a:custGeom>
              <a:rect b="b" l="l" r="r" t="t"/>
              <a:pathLst>
                <a:path extrusionOk="0" h="1780771" w="2606118">
                  <a:moveTo>
                    <a:pt x="688454" y="45"/>
                  </a:moveTo>
                  <a:cubicBezTo>
                    <a:pt x="1159303" y="2313"/>
                    <a:pt x="1785062" y="92550"/>
                    <a:pt x="2185726" y="493214"/>
                  </a:cubicBezTo>
                  <a:cubicBezTo>
                    <a:pt x="2408317" y="715805"/>
                    <a:pt x="2535097" y="1007870"/>
                    <a:pt x="2604211" y="1304250"/>
                  </a:cubicBezTo>
                  <a:lnTo>
                    <a:pt x="2606118" y="1313978"/>
                  </a:lnTo>
                  <a:lnTo>
                    <a:pt x="2606118" y="1780771"/>
                  </a:lnTo>
                  <a:lnTo>
                    <a:pt x="215846" y="1780771"/>
                  </a:lnTo>
                  <a:lnTo>
                    <a:pt x="187787" y="1724104"/>
                  </a:lnTo>
                  <a:cubicBezTo>
                    <a:pt x="-127724" y="989597"/>
                    <a:pt x="49732" y="49732"/>
                    <a:pt x="49732" y="49732"/>
                  </a:cubicBezTo>
                  <a:cubicBezTo>
                    <a:pt x="49732" y="49732"/>
                    <a:pt x="322237" y="-1720"/>
                    <a:pt x="688454" y="45"/>
                  </a:cubicBez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11660221" y="469962"/>
              <a:ext cx="528731" cy="1057462"/>
            </a:xfrm>
            <a:custGeom>
              <a:rect b="b" l="l" r="r" t="t"/>
              <a:pathLst>
                <a:path extrusionOk="0" h="1057462" w="528731">
                  <a:moveTo>
                    <a:pt x="528731" y="0"/>
                  </a:moveTo>
                  <a:lnTo>
                    <a:pt x="528731" y="1057462"/>
                  </a:lnTo>
                  <a:cubicBezTo>
                    <a:pt x="236721" y="1057462"/>
                    <a:pt x="0" y="820741"/>
                    <a:pt x="0" y="528731"/>
                  </a:cubicBezTo>
                  <a:cubicBezTo>
                    <a:pt x="0" y="236721"/>
                    <a:pt x="236721" y="0"/>
                    <a:pt x="528731" y="0"/>
                  </a:cubicBez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10628587" y="1556037"/>
              <a:ext cx="328008" cy="328008"/>
            </a:xfrm>
            <a:prstGeom prst="ellipse">
              <a:avLst/>
            </a:prstGeom>
            <a:solidFill>
              <a:srgbClr val="4AE3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01" name="Google Shape;201;p15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rotWithShape="1">
            <a:blip r:embed="rId3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2" name="Google Shape;202;p15"/>
          <p:cNvSpPr txBox="1"/>
          <p:nvPr>
            <p:ph type="title"/>
          </p:nvPr>
        </p:nvSpPr>
        <p:spPr>
          <a:xfrm>
            <a:off x="244999" y="373130"/>
            <a:ext cx="5564044" cy="10361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ill Sans"/>
              <a:buNone/>
            </a:pPr>
            <a:r>
              <a:rPr lang="en-US"/>
              <a:t>Скворец</a:t>
            </a:r>
            <a:endParaRPr/>
          </a:p>
        </p:txBody>
      </p:sp>
      <p:sp>
        <p:nvSpPr>
          <p:cNvPr id="203" name="Google Shape;203;p15"/>
          <p:cNvSpPr txBox="1"/>
          <p:nvPr>
            <p:ph idx="2" type="body"/>
          </p:nvPr>
        </p:nvSpPr>
        <p:spPr>
          <a:xfrm>
            <a:off x="206416" y="1678329"/>
            <a:ext cx="4994955" cy="4806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117475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/>
              <a:t>Скворец – перелётная птица. </a:t>
            </a:r>
            <a:endParaRPr sz="2000"/>
          </a:p>
          <a:p>
            <a:pPr indent="-117475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/>
              <a:t>У скворца красивое черное оперение с зеленоватым или фиолетовым отливом и белыми крапинками, длинный острый клюв, короткий хвост, ноги всегда красно-коричневые, с загнутыми когтями. </a:t>
            </a:r>
            <a:endParaRPr/>
          </a:p>
          <a:p>
            <a:pPr indent="-117475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/>
              <a:t>Ранней весной, когда ещё не сошёл снег, скворцы возвращаются с юга, чтобы вывести потомство. Они селятся небольшими колониями, на небольшом расстоянии друг от друга. Гнезда вьют в дупле дерева, под крышей дома, в отверстии в стене, в скворечнике, в котором могут жить по несколько лет. Для строительства гнезда скворцы используют травинки, веточки, перышки, шерсть животных –всё, что сделает гнездо уютным. Скворцы кормят птенцов и питаются сами кузнечиками, саранчой, слизнями, жуками, бабочками, гусеницами, так же любят плоды, ягоды, семена растений.  </a:t>
            </a:r>
            <a:endParaRPr/>
          </a:p>
        </p:txBody>
      </p:sp>
      <p:pic>
        <p:nvPicPr>
          <p:cNvPr descr="Изображение выглядит как трава, внешний, птица, земля&#10;&#10;Автоматически созданное описание" id="204" name="Google Shape;204;p1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6" l="7627" r="4377" t="0"/>
          <a:stretch/>
        </p:blipFill>
        <p:spPr>
          <a:xfrm>
            <a:off x="4821639" y="289050"/>
            <a:ext cx="4037663" cy="4037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птица, внешний, цветной, ветвь&#10;&#10;Автоматически созданное описание" id="205" name="Google Shape;205;p15"/>
          <p:cNvPicPr preferRelativeResize="0"/>
          <p:nvPr/>
        </p:nvPicPr>
        <p:blipFill rotWithShape="1">
          <a:blip r:embed="rId5">
            <a:alphaModFix/>
          </a:blip>
          <a:srcRect b="-2" l="4750" r="-2" t="0"/>
          <a:stretch/>
        </p:blipFill>
        <p:spPr>
          <a:xfrm>
            <a:off x="8967869" y="2202167"/>
            <a:ext cx="3228969" cy="3228969"/>
          </a:xfrm>
          <a:custGeom>
            <a:rect b="b" l="l" r="r" t="t"/>
            <a:pathLst>
              <a:path extrusionOk="0" h="1946957" w="1946957">
                <a:moveTo>
                  <a:pt x="974908" y="0"/>
                </a:moveTo>
                <a:lnTo>
                  <a:pt x="1946957" y="0"/>
                </a:lnTo>
                <a:lnTo>
                  <a:pt x="1946957" y="972049"/>
                </a:lnTo>
                <a:cubicBezTo>
                  <a:pt x="1946957" y="1510482"/>
                  <a:pt x="1510481" y="1946957"/>
                  <a:pt x="972049" y="1946957"/>
                </a:cubicBezTo>
                <a:lnTo>
                  <a:pt x="0" y="1946957"/>
                </a:lnTo>
                <a:lnTo>
                  <a:pt x="0" y="974909"/>
                </a:lnTo>
                <a:cubicBezTo>
                  <a:pt x="0" y="436476"/>
                  <a:pt x="436475" y="0"/>
                  <a:pt x="9749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06" name="Google Shape;206;p15"/>
          <p:cNvSpPr txBox="1"/>
          <p:nvPr/>
        </p:nvSpPr>
        <p:spPr>
          <a:xfrm flipH="1">
            <a:off x="5688954" y="5461740"/>
            <a:ext cx="640851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•"/>
            </a:pPr>
            <a:r>
              <a:rPr lang="en-US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Скворец может не только щебетать, но и прекрасно копировать мелодии из окружающей жизни – кваканье лягушек, лай собак. Приручённого скворца можно научить говорить короткие фразы и скороговорки. ​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2" name="Google Shape;212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13" name="Google Shape;213;p16"/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214" name="Google Shape;214;p16"/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8385871" y="0"/>
              <a:ext cx="2955657" cy="679194"/>
            </a:xfrm>
            <a:custGeom>
              <a:rect b="b" l="l" r="r" t="t"/>
              <a:pathLst>
                <a:path extrusionOk="0" h="679194" w="2955657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8351565" y="4121414"/>
              <a:ext cx="3266317" cy="2736586"/>
            </a:xfrm>
            <a:custGeom>
              <a:rect b="b" l="l" r="r" t="t"/>
              <a:pathLst>
                <a:path extrusionOk="0" h="2736586" w="3266317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11755674" y="3386384"/>
              <a:ext cx="436325" cy="1309674"/>
            </a:xfrm>
            <a:custGeom>
              <a:rect b="b" l="l" r="r" t="t"/>
              <a:pathLst>
                <a:path extrusionOk="0" h="1433600" w="477612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solidFill>
              <a:srgbClr val="4AE3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8385870" y="791588"/>
              <a:ext cx="3232012" cy="3232012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19" name="Google Shape;219;p16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rotWithShape="1">
            <a:blip r:embed="rId3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0" name="Google Shape;220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2" name="Google Shape;222;p16"/>
          <p:cNvSpPr/>
          <p:nvPr/>
        </p:nvSpPr>
        <p:spPr>
          <a:xfrm>
            <a:off x="-3047" y="-1"/>
            <a:ext cx="12195047" cy="6858000"/>
          </a:xfrm>
          <a:prstGeom prst="rect">
            <a:avLst/>
          </a:prstGeom>
          <a:blipFill rotWithShape="1">
            <a:blip r:embed="rId3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3" name="Google Shape;223;p16"/>
          <p:cNvSpPr txBox="1"/>
          <p:nvPr>
            <p:ph type="title"/>
          </p:nvPr>
        </p:nvSpPr>
        <p:spPr>
          <a:xfrm>
            <a:off x="264288" y="1467"/>
            <a:ext cx="5254773" cy="11341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</a:pPr>
            <a:r>
              <a:rPr lang="en-US" sz="5400"/>
              <a:t>Ласточка</a:t>
            </a:r>
            <a:endParaRPr/>
          </a:p>
        </p:txBody>
      </p:sp>
      <p:pic>
        <p:nvPicPr>
          <p:cNvPr descr="Изображение выглядит как птица, земля, внешний&#10;&#10;Автоматически созданное описание" id="224" name="Google Shape;224;p1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-1" l="9726" r="10122" t="0"/>
          <a:stretch/>
        </p:blipFill>
        <p:spPr>
          <a:xfrm>
            <a:off x="6522929" y="2141326"/>
            <a:ext cx="5669070" cy="471667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6"/>
          <p:cNvSpPr txBox="1"/>
          <p:nvPr>
            <p:ph idx="2" type="body"/>
          </p:nvPr>
        </p:nvSpPr>
        <p:spPr>
          <a:xfrm>
            <a:off x="119606" y="1070697"/>
            <a:ext cx="6456142" cy="26183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</a:pPr>
            <a:r>
              <a:rPr lang="en-US" sz="1900"/>
              <a:t>Ласточка –перелётная птица. 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</a:pPr>
            <a:r>
              <a:rPr lang="en-US" sz="1900"/>
              <a:t>Их называют перелетными, так как на зиму они улетают на юг, а весной торопятся обратно. Ласточки встречаются почти во всех странах мира. У ласточки сине – чёрные спинка, крылья и хвост. Хвост раздвоенный, а крылья острые и длинны. Грудь и живот у ласточек светло-серые, головка маленькая, лоб белый, маленький клюв. Коротенькие лапки затрудняют взлет с гладкой поверхности, поэтому на землю ласточка садится очень редко. 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</a:pPr>
            <a:r>
              <a:t/>
            </a:r>
            <a:endParaRPr sz="1900"/>
          </a:p>
        </p:txBody>
      </p:sp>
      <p:sp>
        <p:nvSpPr>
          <p:cNvPr id="226" name="Google Shape;226;p16"/>
          <p:cNvSpPr txBox="1"/>
          <p:nvPr/>
        </p:nvSpPr>
        <p:spPr>
          <a:xfrm>
            <a:off x="123465" y="3682677"/>
            <a:ext cx="6495326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Ласточки – искусные строители. Из грязи и травы они лепят глубокие чашечки и выстилают их пухом. Получаются уютные домики, которые крепятся под крышами, на балках, на стенах домов. 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Ласточки создают надежные пары, и по нескольку лет прилетают гнездиться в одно и то же место.  Вылупившиеся птенчики очень прожорливы. Родители с раннего утра и до позднего вечера охотятся на насекомых. Делают они это в полете. Широко раскрытым ртом захватывают мошек, комаров, мух и несут добычу птенцам. ​</a:t>
            </a:r>
            <a:endParaRPr/>
          </a:p>
        </p:txBody>
      </p:sp>
      <p:sp>
        <p:nvSpPr>
          <p:cNvPr id="227" name="Google Shape;227;p16"/>
          <p:cNvSpPr txBox="1"/>
          <p:nvPr/>
        </p:nvSpPr>
        <p:spPr>
          <a:xfrm>
            <a:off x="7666299" y="489995"/>
            <a:ext cx="452763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Люди всегда рады прилету ласточек. Их любят за трудолюбие, за преданность месту, где появились на свет, за то, что уничтожают массу вредных насекомых, за веселое щебетанье. ​​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3" name="Google Shape;233;p1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34" name="Google Shape;234;p17"/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235" name="Google Shape;235;p17"/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6" name="Google Shape;236;p17"/>
            <p:cNvSpPr/>
            <p:nvPr/>
          </p:nvSpPr>
          <p:spPr>
            <a:xfrm>
              <a:off x="8385871" y="0"/>
              <a:ext cx="2955657" cy="679194"/>
            </a:xfrm>
            <a:custGeom>
              <a:rect b="b" l="l" r="r" t="t"/>
              <a:pathLst>
                <a:path extrusionOk="0" h="679194" w="2955657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7" name="Google Shape;237;p17"/>
            <p:cNvSpPr/>
            <p:nvPr/>
          </p:nvSpPr>
          <p:spPr>
            <a:xfrm>
              <a:off x="8351565" y="4121414"/>
              <a:ext cx="3266317" cy="2736586"/>
            </a:xfrm>
            <a:custGeom>
              <a:rect b="b" l="l" r="r" t="t"/>
              <a:pathLst>
                <a:path extrusionOk="0" h="2736586" w="3266317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8" name="Google Shape;238;p17"/>
            <p:cNvSpPr/>
            <p:nvPr/>
          </p:nvSpPr>
          <p:spPr>
            <a:xfrm>
              <a:off x="11755674" y="3386384"/>
              <a:ext cx="436325" cy="1309674"/>
            </a:xfrm>
            <a:custGeom>
              <a:rect b="b" l="l" r="r" t="t"/>
              <a:pathLst>
                <a:path extrusionOk="0" h="1433600" w="477612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solidFill>
              <a:srgbClr val="4AE3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9" name="Google Shape;239;p17"/>
            <p:cNvSpPr/>
            <p:nvPr/>
          </p:nvSpPr>
          <p:spPr>
            <a:xfrm>
              <a:off x="8385870" y="791588"/>
              <a:ext cx="3232012" cy="3232012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40" name="Google Shape;240;p17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rotWithShape="1">
            <a:blip r:embed="rId3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1" name="Google Shape;241;p17"/>
          <p:cNvSpPr/>
          <p:nvPr/>
        </p:nvSpPr>
        <p:spPr>
          <a:xfrm flipH="1">
            <a:off x="3048" y="-17141"/>
            <a:ext cx="12188952" cy="6875141"/>
          </a:xfrm>
          <a:custGeom>
            <a:rect b="b" l="l" r="r" t="t"/>
            <a:pathLst>
              <a:path extrusionOk="0" h="6875141" w="12188952">
                <a:moveTo>
                  <a:pt x="1488154" y="3508108"/>
                </a:moveTo>
                <a:cubicBezTo>
                  <a:pt x="1379885" y="3508108"/>
                  <a:pt x="1292116" y="3595877"/>
                  <a:pt x="1292116" y="3704145"/>
                </a:cubicBezTo>
                <a:cubicBezTo>
                  <a:pt x="1292116" y="3812413"/>
                  <a:pt x="1379885" y="3900182"/>
                  <a:pt x="1488154" y="3900182"/>
                </a:cubicBezTo>
                <a:cubicBezTo>
                  <a:pt x="1596423" y="3900182"/>
                  <a:pt x="1684192" y="3812413"/>
                  <a:pt x="1684192" y="3704145"/>
                </a:cubicBezTo>
                <a:cubicBezTo>
                  <a:pt x="1684192" y="3595877"/>
                  <a:pt x="1596423" y="3508108"/>
                  <a:pt x="1488154" y="3508108"/>
                </a:cubicBezTo>
                <a:close/>
                <a:moveTo>
                  <a:pt x="12188951" y="3213837"/>
                </a:moveTo>
                <a:lnTo>
                  <a:pt x="11900948" y="3213837"/>
                </a:lnTo>
                <a:cubicBezTo>
                  <a:pt x="10885931" y="3213837"/>
                  <a:pt x="10063117" y="4036651"/>
                  <a:pt x="10063117" y="5051668"/>
                </a:cubicBezTo>
                <a:lnTo>
                  <a:pt x="10063117" y="6875141"/>
                </a:lnTo>
                <a:lnTo>
                  <a:pt x="12073153" y="6875141"/>
                </a:lnTo>
                <a:lnTo>
                  <a:pt x="12083467" y="6874620"/>
                </a:lnTo>
                <a:lnTo>
                  <a:pt x="12188951" y="6858522"/>
                </a:lnTo>
                <a:lnTo>
                  <a:pt x="12188951" y="6280730"/>
                </a:lnTo>
                <a:lnTo>
                  <a:pt x="12188952" y="6280729"/>
                </a:lnTo>
                <a:lnTo>
                  <a:pt x="12188952" y="3832194"/>
                </a:lnTo>
                <a:lnTo>
                  <a:pt x="12188951" y="3832194"/>
                </a:lnTo>
                <a:close/>
                <a:moveTo>
                  <a:pt x="0" y="2798382"/>
                </a:moveTo>
                <a:lnTo>
                  <a:pt x="0" y="4217834"/>
                </a:lnTo>
                <a:lnTo>
                  <a:pt x="10291" y="4210345"/>
                </a:lnTo>
                <a:cubicBezTo>
                  <a:pt x="100314" y="4143505"/>
                  <a:pt x="460407" y="3854496"/>
                  <a:pt x="460407" y="3508108"/>
                </a:cubicBezTo>
                <a:cubicBezTo>
                  <a:pt x="460407" y="3161721"/>
                  <a:pt x="100314" y="2872711"/>
                  <a:pt x="10291" y="2805871"/>
                </a:cubicBezTo>
                <a:close/>
                <a:moveTo>
                  <a:pt x="11563230" y="603215"/>
                </a:moveTo>
                <a:cubicBezTo>
                  <a:pt x="11455784" y="606833"/>
                  <a:pt x="11381044" y="620944"/>
                  <a:pt x="11381044" y="620944"/>
                </a:cubicBezTo>
                <a:cubicBezTo>
                  <a:pt x="11381044" y="620944"/>
                  <a:pt x="11280695" y="1152426"/>
                  <a:pt x="11546600" y="1418331"/>
                </a:cubicBezTo>
                <a:cubicBezTo>
                  <a:pt x="11712792" y="1584523"/>
                  <a:pt x="11982723" y="1607645"/>
                  <a:pt x="12161801" y="1601617"/>
                </a:cubicBezTo>
                <a:lnTo>
                  <a:pt x="12185891" y="1600043"/>
                </a:lnTo>
                <a:lnTo>
                  <a:pt x="12185891" y="795119"/>
                </a:lnTo>
                <a:lnTo>
                  <a:pt x="12178431" y="786500"/>
                </a:lnTo>
                <a:cubicBezTo>
                  <a:pt x="12012240" y="620309"/>
                  <a:pt x="11742309" y="597187"/>
                  <a:pt x="11563230" y="603215"/>
                </a:cubicBezTo>
                <a:close/>
                <a:moveTo>
                  <a:pt x="1368216" y="0"/>
                </a:moveTo>
                <a:lnTo>
                  <a:pt x="0" y="0"/>
                </a:lnTo>
                <a:lnTo>
                  <a:pt x="0" y="1368215"/>
                </a:lnTo>
                <a:cubicBezTo>
                  <a:pt x="0" y="2126091"/>
                  <a:pt x="614365" y="2740456"/>
                  <a:pt x="1372241" y="2740456"/>
                </a:cubicBezTo>
                <a:lnTo>
                  <a:pt x="2740456" y="2740456"/>
                </a:lnTo>
                <a:lnTo>
                  <a:pt x="2740456" y="1372240"/>
                </a:lnTo>
                <a:cubicBezTo>
                  <a:pt x="2740456" y="614365"/>
                  <a:pt x="2126092" y="0"/>
                  <a:pt x="1368216" y="0"/>
                </a:cubicBezTo>
                <a:close/>
              </a:path>
            </a:pathLst>
          </a:custGeom>
          <a:blipFill rotWithShape="1">
            <a:blip r:embed="rId3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2" name="Google Shape;242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3" name="Google Shape;243;p17"/>
          <p:cNvSpPr/>
          <p:nvPr/>
        </p:nvSpPr>
        <p:spPr>
          <a:xfrm rot="-5400000">
            <a:off x="-258714" y="258715"/>
            <a:ext cx="6858000" cy="6340569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4" name="Google Shape;244;p17"/>
          <p:cNvSpPr/>
          <p:nvPr/>
        </p:nvSpPr>
        <p:spPr>
          <a:xfrm>
            <a:off x="-2205" y="0"/>
            <a:ext cx="12188190" cy="6875141"/>
          </a:xfrm>
          <a:prstGeom prst="frame">
            <a:avLst>
              <a:gd fmla="val 9075" name="adj1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5" name="Google Shape;245;p17"/>
          <p:cNvSpPr/>
          <p:nvPr/>
        </p:nvSpPr>
        <p:spPr>
          <a:xfrm>
            <a:off x="-2205" y="0"/>
            <a:ext cx="12194205" cy="6875141"/>
          </a:xfrm>
          <a:prstGeom prst="frame">
            <a:avLst>
              <a:gd fmla="val 9075" name="adj1"/>
            </a:avLst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Изображение выглядит как дерево, птица, внешний, сидит&#10;&#10;Автоматически созданное описание" id="246" name="Google Shape;246;p1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8297" l="0" r="-1" t="7411"/>
          <a:stretch/>
        </p:blipFill>
        <p:spPr>
          <a:xfrm>
            <a:off x="3059" y="10"/>
            <a:ext cx="12188941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7"/>
          <p:cNvSpPr txBox="1"/>
          <p:nvPr>
            <p:ph type="title"/>
          </p:nvPr>
        </p:nvSpPr>
        <p:spPr>
          <a:xfrm>
            <a:off x="1191545" y="157807"/>
            <a:ext cx="4053935" cy="9118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Gill Sans"/>
              <a:buNone/>
            </a:pPr>
            <a:r>
              <a:rPr lang="en-US" sz="5400">
                <a:solidFill>
                  <a:srgbClr val="FFFFFF"/>
                </a:solidFill>
              </a:rPr>
              <a:t>Соловей</a:t>
            </a:r>
            <a:endParaRPr/>
          </a:p>
        </p:txBody>
      </p:sp>
      <p:grpSp>
        <p:nvGrpSpPr>
          <p:cNvPr id="248" name="Google Shape;248;p17"/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249" name="Google Shape;249;p17"/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0" name="Google Shape;250;p17"/>
            <p:cNvSpPr/>
            <p:nvPr/>
          </p:nvSpPr>
          <p:spPr>
            <a:xfrm flipH="1" rot="10800000">
              <a:off x="11151383" y="4336822"/>
              <a:ext cx="1040617" cy="1263878"/>
            </a:xfrm>
            <a:custGeom>
              <a:rect b="b" l="l" r="r" t="t"/>
              <a:pathLst>
                <a:path extrusionOk="0" h="1360088" w="1119832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1" name="Google Shape;251;p17"/>
            <p:cNvSpPr/>
            <p:nvPr/>
          </p:nvSpPr>
          <p:spPr>
            <a:xfrm>
              <a:off x="11638492" y="2767655"/>
              <a:ext cx="553508" cy="1567713"/>
            </a:xfrm>
            <a:custGeom>
              <a:rect b="b" l="l" r="r" t="t"/>
              <a:pathLst>
                <a:path extrusionOk="0" h="1733435" w="612019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2" name="Google Shape;252;p17"/>
            <p:cNvSpPr/>
            <p:nvPr/>
          </p:nvSpPr>
          <p:spPr>
            <a:xfrm flipH="1">
              <a:off x="10300855" y="0"/>
              <a:ext cx="1891145" cy="1891145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3" name="Google Shape;253;p17"/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54" name="Google Shape;254;p17"/>
          <p:cNvSpPr txBox="1"/>
          <p:nvPr>
            <p:ph idx="2" type="body"/>
          </p:nvPr>
        </p:nvSpPr>
        <p:spPr>
          <a:xfrm>
            <a:off x="119606" y="1196088"/>
            <a:ext cx="4806750" cy="2107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   Соловей – перелётная птица. 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 Пение соловья знакомо очень многим. В этой маленькой коричневато-бурой сверху, сероватой снизу птичке с рыжеватым хвостом и большими темными глазами трудно представить себе знаменитого певца.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  </a:t>
            </a:r>
            <a:endParaRPr/>
          </a:p>
        </p:txBody>
      </p:sp>
      <p:sp>
        <p:nvSpPr>
          <p:cNvPr id="255" name="Google Shape;255;p17"/>
          <p:cNvSpPr txBox="1"/>
          <p:nvPr/>
        </p:nvSpPr>
        <p:spPr>
          <a:xfrm>
            <a:off x="113817" y="3827362"/>
            <a:ext cx="3659530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Весной соловьи прилетают в конце апреля - начале мая. И целый месяц потом слышится песня соловья. День и ночь не умолкают их свисты и трели. В природе соловьи держатся очень скрытно: в густых чащах кустарниках и травы, среди сырых, топких мест. ​</a:t>
            </a:r>
            <a:endParaRPr/>
          </a:p>
        </p:txBody>
      </p:sp>
      <p:sp>
        <p:nvSpPr>
          <p:cNvPr id="256" name="Google Shape;256;p17"/>
          <p:cNvSpPr txBox="1"/>
          <p:nvPr/>
        </p:nvSpPr>
        <p:spPr>
          <a:xfrm>
            <a:off x="7425159" y="3422248"/>
            <a:ext cx="4614440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Гнездо строят из травы, листьев, мха и коры деревьев. Обычно они гнездятся на опушках лесов, в поймах рек, в зарослях. Насиживает яйца самка, а самец ее кормит и охраняет гнездо.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Питается соловей жуками, червяками, гусеницами, слизнями, разыскивая их среди прелой листвы и на нижних ветвях кустарников. Может полакомиться семенами растений, ягодами.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Осенью соловей улетает на зимовку в теплые страны.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63" name="Google Shape;263;p18"/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264" name="Google Shape;264;p18"/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8385871" y="0"/>
              <a:ext cx="2955657" cy="679194"/>
            </a:xfrm>
            <a:custGeom>
              <a:rect b="b" l="l" r="r" t="t"/>
              <a:pathLst>
                <a:path extrusionOk="0" h="679194" w="2955657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8351565" y="4121414"/>
              <a:ext cx="3266317" cy="2736586"/>
            </a:xfrm>
            <a:custGeom>
              <a:rect b="b" l="l" r="r" t="t"/>
              <a:pathLst>
                <a:path extrusionOk="0" h="2736586" w="3266317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7" name="Google Shape;267;p18"/>
            <p:cNvSpPr/>
            <p:nvPr/>
          </p:nvSpPr>
          <p:spPr>
            <a:xfrm>
              <a:off x="11755674" y="3386384"/>
              <a:ext cx="436325" cy="1309674"/>
            </a:xfrm>
            <a:custGeom>
              <a:rect b="b" l="l" r="r" t="t"/>
              <a:pathLst>
                <a:path extrusionOk="0" h="1433600" w="477612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solidFill>
              <a:srgbClr val="4AE3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8385870" y="791588"/>
              <a:ext cx="3232012" cy="3232012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69" name="Google Shape;269;p18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rotWithShape="1">
            <a:blip r:embed="rId3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0" name="Google Shape;270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1" name="Google Shape;271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72" name="Google Shape;272;p18"/>
          <p:cNvGrpSpPr/>
          <p:nvPr/>
        </p:nvGrpSpPr>
        <p:grpSpPr>
          <a:xfrm>
            <a:off x="6744625" y="685620"/>
            <a:ext cx="5737825" cy="6317181"/>
            <a:chOff x="6744625" y="685620"/>
            <a:chExt cx="5737825" cy="6317181"/>
          </a:xfrm>
        </p:grpSpPr>
        <p:sp>
          <p:nvSpPr>
            <p:cNvPr id="273" name="Google Shape;273;p18"/>
            <p:cNvSpPr/>
            <p:nvPr/>
          </p:nvSpPr>
          <p:spPr>
            <a:xfrm>
              <a:off x="9737132" y="6155147"/>
              <a:ext cx="227139" cy="22713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744625" y="967196"/>
              <a:ext cx="2116766" cy="2116765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5" name="Google Shape;275;p18"/>
            <p:cNvSpPr/>
            <p:nvPr/>
          </p:nvSpPr>
          <p:spPr>
            <a:xfrm rot="-2700000">
              <a:off x="9618226" y="3599573"/>
              <a:ext cx="2057060" cy="3135067"/>
            </a:xfrm>
            <a:custGeom>
              <a:rect b="b" l="l" r="r" t="t"/>
              <a:pathLst>
                <a:path extrusionOk="0" h="6532054" w="3413378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solidFill>
              <a:srgbClr val="168E74">
                <a:alpha val="6470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8636262" y="685620"/>
              <a:ext cx="265579" cy="265579"/>
            </a:xfrm>
            <a:prstGeom prst="ellipse">
              <a:avLst/>
            </a:prstGeom>
            <a:solidFill>
              <a:srgbClr val="4AE3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11660221" y="1219177"/>
              <a:ext cx="528731" cy="1057462"/>
            </a:xfrm>
            <a:custGeom>
              <a:rect b="b" l="l" r="r" t="t"/>
              <a:pathLst>
                <a:path extrusionOk="0" h="1057462" w="528731">
                  <a:moveTo>
                    <a:pt x="528731" y="0"/>
                  </a:moveTo>
                  <a:lnTo>
                    <a:pt x="528731" y="1057462"/>
                  </a:lnTo>
                  <a:cubicBezTo>
                    <a:pt x="236721" y="1057462"/>
                    <a:pt x="0" y="820741"/>
                    <a:pt x="0" y="528731"/>
                  </a:cubicBezTo>
                  <a:cubicBezTo>
                    <a:pt x="0" y="236721"/>
                    <a:pt x="236721" y="0"/>
                    <a:pt x="528731" y="0"/>
                  </a:cubicBez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78" name="Google Shape;278;p18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rotWithShape="1">
            <a:blip r:embed="rId3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9" name="Google Shape;279;p18"/>
          <p:cNvSpPr txBox="1"/>
          <p:nvPr>
            <p:ph type="title"/>
          </p:nvPr>
        </p:nvSpPr>
        <p:spPr>
          <a:xfrm>
            <a:off x="457200" y="668049"/>
            <a:ext cx="589558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ill Sans"/>
              <a:buNone/>
            </a:pPr>
            <a:r>
              <a:rPr lang="en-US"/>
              <a:t>Трясогузка</a:t>
            </a:r>
            <a:endParaRPr/>
          </a:p>
        </p:txBody>
      </p:sp>
      <p:sp>
        <p:nvSpPr>
          <p:cNvPr id="280" name="Google Shape;280;p18"/>
          <p:cNvSpPr txBox="1"/>
          <p:nvPr>
            <p:ph idx="2" type="body"/>
          </p:nvPr>
        </p:nvSpPr>
        <p:spPr>
          <a:xfrm>
            <a:off x="457200" y="2096713"/>
            <a:ext cx="5895581" cy="4080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117475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/>
              <a:t>Трясогузка – перелётная птица. В окрасе оперения у птиц преобладает чёрный, серый и белый цвета. У трясогузок высокие ноги, прямые тонкие лапки, тонкий прямой клюв и длинный хвост, которым птичка характерно трясет во время бега по земле в поисках пищи. В отличие от большинства мелких птиц по земле она передвигается не прыжками, а бегом. </a:t>
            </a:r>
            <a:endParaRPr sz="2000"/>
          </a:p>
          <a:p>
            <a:pPr indent="-117475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/>
              <a:t>Трясогузки питаются исключительно насекомыми.Трясогузка часто селится рядом с людьми. Для гнездования эти птицы предпочитают местности, расположенные рядом с пресными водоемами, озерами и реками, а также болотистые места, и лиственные леса.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/>
              <a:t>Гнезда строят по-разному. Белая трясогузка гнездо строит в постройках людей на земле, в дуплах из травы, шерсти и перьев. Горная трясогузка в трещинах скал, под камнями. </a:t>
            </a:r>
            <a:endParaRPr/>
          </a:p>
        </p:txBody>
      </p:sp>
      <p:pic>
        <p:nvPicPr>
          <p:cNvPr descr="Изображение выглядит как дерево, внешний, птица, сидит&#10;&#10;Автоматически созданное описание" id="281" name="Google Shape;281;p1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1" l="0" r="33251" t="0"/>
          <a:stretch/>
        </p:blipFill>
        <p:spPr>
          <a:xfrm>
            <a:off x="6787059" y="971887"/>
            <a:ext cx="5162449" cy="5184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7" name="Google Shape;287;p1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88" name="Google Shape;288;p19"/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289" name="Google Shape;289;p19"/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8385871" y="0"/>
              <a:ext cx="2955657" cy="679194"/>
            </a:xfrm>
            <a:custGeom>
              <a:rect b="b" l="l" r="r" t="t"/>
              <a:pathLst>
                <a:path extrusionOk="0" h="679194" w="2955657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8351565" y="4121414"/>
              <a:ext cx="3266317" cy="2736586"/>
            </a:xfrm>
            <a:custGeom>
              <a:rect b="b" l="l" r="r" t="t"/>
              <a:pathLst>
                <a:path extrusionOk="0" h="2736586" w="3266317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rgbClr val="66E8CC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11755674" y="3386384"/>
              <a:ext cx="436325" cy="1309674"/>
            </a:xfrm>
            <a:custGeom>
              <a:rect b="b" l="l" r="r" t="t"/>
              <a:pathLst>
                <a:path extrusionOk="0" h="1433600" w="477612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solidFill>
              <a:srgbClr val="4AE3C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3" name="Google Shape;293;p19"/>
            <p:cNvSpPr/>
            <p:nvPr/>
          </p:nvSpPr>
          <p:spPr>
            <a:xfrm>
              <a:off x="8385870" y="791588"/>
              <a:ext cx="3232012" cy="3232012"/>
            </a:xfrm>
            <a:custGeom>
              <a:rect b="b" l="l" r="r" t="t"/>
              <a:pathLst>
                <a:path extrusionOk="0" h="6861545" w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168E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94" name="Google Shape;294;p19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rotWithShape="1">
            <a:blip r:embed="rId3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5" name="Google Shape;295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6" name="Google Shape;296;p1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599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99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7" name="Google Shape;297;p19"/>
          <p:cNvSpPr/>
          <p:nvPr/>
        </p:nvSpPr>
        <p:spPr>
          <a:xfrm>
            <a:off x="-3047" y="-1"/>
            <a:ext cx="12195047" cy="6858000"/>
          </a:xfrm>
          <a:prstGeom prst="rect">
            <a:avLst/>
          </a:prstGeom>
          <a:blipFill rotWithShape="1">
            <a:blip r:embed="rId3">
              <a:alphaModFix amt="6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8" name="Google Shape;298;p19"/>
          <p:cNvSpPr txBox="1"/>
          <p:nvPr>
            <p:ph type="title"/>
          </p:nvPr>
        </p:nvSpPr>
        <p:spPr>
          <a:xfrm>
            <a:off x="862313" y="176980"/>
            <a:ext cx="3591700" cy="8428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ill Sans"/>
              <a:buNone/>
            </a:pPr>
            <a:r>
              <a:rPr lang="en-US" sz="5400"/>
              <a:t>Кукушка</a:t>
            </a:r>
            <a:endParaRPr sz="5400"/>
          </a:p>
        </p:txBody>
      </p:sp>
      <p:pic>
        <p:nvPicPr>
          <p:cNvPr descr="Изображение выглядит как дерево, внешний, птица, трава&#10;&#10;Автоматически созданное описание" id="299" name="Google Shape;299;p1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-1" l="6490" r="13357" t="0"/>
          <a:stretch/>
        </p:blipFill>
        <p:spPr>
          <a:xfrm>
            <a:off x="3957208" y="10"/>
            <a:ext cx="823479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9"/>
          <p:cNvSpPr txBox="1"/>
          <p:nvPr>
            <p:ph idx="2" type="body"/>
          </p:nvPr>
        </p:nvSpPr>
        <p:spPr>
          <a:xfrm>
            <a:off x="177479" y="1244316"/>
            <a:ext cx="3678217" cy="5396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Кукушка является перелётной птицей, зиму проводит в жарких странах. Кукушкой назвали из-за ее песен. Звонкое «ку-ку» не спутать ни с какой другой птицей.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У кукушки длинное худощавое тело, узкие, заострённые на конце крылья, хвост длинный, скошен по краю в форме клина. Спина и крылья светло- серые, шея и живот покрыты серыми и белыми продольными полосками. Ноги короткие, развиты слабо, непригодны для ходьбы по земле. Клюв короткий, загнут книзу.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Кукушка обитает в лесах, парках, частый гость на садовых участках, может жить и в полях.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Любимая пища кукушек: кузнечики, слизни, комары, мухи, черви, гусеницы, бабочки. Кукушка – одна из немногих птиц, кто с удовольствием поедает мохнатых гусениц. Ученые считают кукушку санитаром леса.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Кукушки не строят гнезда и не выращивают потомства, они подбрасывают яйца в гнёзда другим птицам.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VTI">
  <a:themeElements>
    <a:clrScheme name="Tropic">
      <a:dk1>
        <a:srgbClr val="000000"/>
      </a:dk1>
      <a:lt1>
        <a:srgbClr val="FFFFFF"/>
      </a:lt1>
      <a:dk2>
        <a:srgbClr val="09392F"/>
      </a:dk2>
      <a:lt2>
        <a:srgbClr val="ECF0F0"/>
      </a:lt2>
      <a:accent1>
        <a:srgbClr val="1EBE9B"/>
      </a:accent1>
      <a:accent2>
        <a:srgbClr val="FD7C7C"/>
      </a:accent2>
      <a:accent3>
        <a:srgbClr val="7DA8B5"/>
      </a:accent3>
      <a:accent4>
        <a:srgbClr val="168E74"/>
      </a:accent4>
      <a:accent5>
        <a:srgbClr val="FB7365"/>
      </a:accent5>
      <a:accent6>
        <a:srgbClr val="D39B17"/>
      </a:accent6>
      <a:hlink>
        <a:srgbClr val="EF08F7"/>
      </a:hlink>
      <a:folHlink>
        <a:srgbClr val="8477F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