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fccaaf5d1b_2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fccaaf5d1b_2_7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fccaaf5d1b_2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gfccaaf5d1b_2_1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fccaaf5d1b_2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gfccaaf5d1b_2_1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fccaaf5d1b_2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gfccaaf5d1b_2_8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fccaaf5d1b_2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gfccaaf5d1b_2_8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fccaaf5d1b_2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gfccaaf5d1b_2_9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fccaaf5d1b_2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fccaaf5d1b_2_10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fccaaf5d1b_2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fccaaf5d1b_2_10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fccaaf5d1b_2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fccaaf5d1b_2_1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fccaaf5d1b_2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gfccaaf5d1b_2_1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fccaaf5d1b_2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gfccaaf5d1b_2_1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63" name="Google Shape;63;p15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64" name="Google Shape;64;p1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76" name="Google Shape;76;p1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2" name="Google Shape;82;p1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" name="Google Shape;88;p19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9" name="Google Shape;89;p1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0" name="Google Shape;90;p1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1" name="Google Shape;91;p1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5" name="Google Shape;95;p20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7" name="Google Shape;97;p20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2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0" name="Google Shape;100;p2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Relationship Id="rId4" Type="http://schemas.openxmlformats.org/officeDocument/2006/relationships/image" Target="../media/image12.jpg"/><Relationship Id="rId10" Type="http://schemas.openxmlformats.org/officeDocument/2006/relationships/image" Target="../media/image13.jpg"/><Relationship Id="rId9" Type="http://schemas.openxmlformats.org/officeDocument/2006/relationships/image" Target="../media/image11.jpg"/><Relationship Id="rId5" Type="http://schemas.openxmlformats.org/officeDocument/2006/relationships/image" Target="../media/image5.jpg"/><Relationship Id="rId6" Type="http://schemas.openxmlformats.org/officeDocument/2006/relationships/image" Target="../media/image16.jpg"/><Relationship Id="rId7" Type="http://schemas.openxmlformats.org/officeDocument/2006/relationships/image" Target="../media/image2.jpg"/><Relationship Id="rId8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85142" y="-83975"/>
            <a:ext cx="9314284" cy="5423418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5"/>
          <p:cNvSpPr txBox="1"/>
          <p:nvPr/>
        </p:nvSpPr>
        <p:spPr>
          <a:xfrm>
            <a:off x="699796" y="272921"/>
            <a:ext cx="8026659" cy="214674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Презентация «Составление описательного рассказа об осени с опорой на картинки»</a:t>
            </a:r>
            <a:endParaRPr b="1" sz="4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25"/>
          <p:cNvSpPr txBox="1"/>
          <p:nvPr/>
        </p:nvSpPr>
        <p:spPr>
          <a:xfrm>
            <a:off x="1768735" y="4295803"/>
            <a:ext cx="4713125" cy="71558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Составила Руденок О.В., воспитатель средней  группы №3 «Лучики»</a:t>
            </a:r>
            <a:endParaRPr sz="11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4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alibri"/>
              <a:buNone/>
            </a:pPr>
            <a:r>
              <a:rPr b="1" lang="ru" sz="1100">
                <a:solidFill>
                  <a:srgbClr val="0070C0"/>
                </a:solidFill>
              </a:rPr>
              <a:t>Спросите ребенка, как меняется одежда людей осенью</a:t>
            </a:r>
            <a:endParaRPr sz="1100"/>
          </a:p>
        </p:txBody>
      </p:sp>
      <p:pic>
        <p:nvPicPr>
          <p:cNvPr id="193" name="Google Shape;193;p3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87391" y="286916"/>
            <a:ext cx="4629150" cy="411482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4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1500"/>
              <a:buNone/>
            </a:pPr>
            <a:r>
              <a:rPr b="1" lang="ru" sz="1500">
                <a:solidFill>
                  <a:srgbClr val="313131"/>
                </a:solidFill>
              </a:rPr>
              <a:t>На улице все холоднее, и люди одеваются теплее. Теплые куртки, плащи, шапки и шарфы. Обувают сапоги и ботинки. Берут с собой зонтик, если вдруг пойдет дождь.</a:t>
            </a:r>
            <a:endParaRPr sz="11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1500"/>
              <a:buNone/>
            </a:pPr>
            <a:r>
              <a:rPr b="1" lang="ru" sz="1500">
                <a:solidFill>
                  <a:srgbClr val="FF0000"/>
                </a:solidFill>
              </a:rPr>
              <a:t>Осенью взрослые и дети надевают теплую одежду: куртки, шапки, сапоги, шарфы.</a:t>
            </a:r>
            <a:endParaRPr sz="1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b="1" lang="ru" sz="3300">
                <a:latin typeface="Calibri"/>
                <a:ea typeface="Calibri"/>
                <a:cs typeface="Calibri"/>
                <a:sym typeface="Calibri"/>
              </a:rPr>
              <a:t>Составь рассказ об осени с помощью картинок</a:t>
            </a:r>
            <a:endParaRPr sz="1100"/>
          </a:p>
        </p:txBody>
      </p:sp>
      <p:pic>
        <p:nvPicPr>
          <p:cNvPr id="200" name="Google Shape;200;p3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6774" y="1369219"/>
            <a:ext cx="1630525" cy="1667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09326" y="1369219"/>
            <a:ext cx="2008415" cy="1796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2000" y="1497564"/>
            <a:ext cx="1567541" cy="1667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37006" y="1497564"/>
            <a:ext cx="1678344" cy="1539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76774" y="3266662"/>
            <a:ext cx="1630525" cy="151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563586" y="3208757"/>
            <a:ext cx="1887117" cy="1667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606990" y="3317033"/>
            <a:ext cx="1971092" cy="1559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025951" y="3317033"/>
            <a:ext cx="1678344" cy="14695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/>
          <p:nvPr>
            <p:ph type="title"/>
          </p:nvPr>
        </p:nvSpPr>
        <p:spPr>
          <a:xfrm>
            <a:off x="629841" y="342900"/>
            <a:ext cx="2949178" cy="769775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alibri"/>
              <a:buNone/>
            </a:pPr>
            <a:r>
              <a:rPr lang="ru" sz="1100">
                <a:solidFill>
                  <a:srgbClr val="0070C0"/>
                </a:solidFill>
              </a:rPr>
              <a:t>Загадайте ребенку загадку</a:t>
            </a:r>
            <a:endParaRPr sz="1100"/>
          </a:p>
        </p:txBody>
      </p:sp>
      <p:sp>
        <p:nvSpPr>
          <p:cNvPr id="137" name="Google Shape;137;p26"/>
          <p:cNvSpPr txBox="1"/>
          <p:nvPr>
            <p:ph idx="2" type="body"/>
          </p:nvPr>
        </p:nvSpPr>
        <p:spPr>
          <a:xfrm>
            <a:off x="517850" y="1543050"/>
            <a:ext cx="3061170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b="1" lang="ru" sz="2100"/>
              <a:t>Листья с веток облетают,</a:t>
            </a:r>
            <a:endParaRPr sz="11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b="1" lang="ru" sz="2100"/>
              <a:t>Птицы к югу улетают.</a:t>
            </a:r>
            <a:endParaRPr sz="11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b="1" lang="ru" sz="2100"/>
              <a:t>«Что за время года?» — спросим.</a:t>
            </a:r>
            <a:endParaRPr sz="11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b="1" lang="ru" sz="2100"/>
              <a:t>Нам ответят: «Это...» (осень)</a:t>
            </a:r>
            <a:endParaRPr sz="11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b="1" lang="ru" sz="2100"/>
              <a:t> </a:t>
            </a:r>
            <a:endParaRPr sz="11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 sz="1100"/>
          </a:p>
        </p:txBody>
      </p:sp>
      <p:pic>
        <p:nvPicPr>
          <p:cNvPr id="138" name="Google Shape;138;p2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17741" y="188945"/>
            <a:ext cx="3408006" cy="4793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alibri"/>
              <a:buNone/>
            </a:pPr>
            <a:r>
              <a:rPr b="1" lang="ru" sz="1100">
                <a:solidFill>
                  <a:srgbClr val="0070C0"/>
                </a:solidFill>
              </a:rPr>
              <a:t>Спросите ребенка, что он видит на картинке.</a:t>
            </a:r>
            <a:endParaRPr sz="1100">
              <a:solidFill>
                <a:srgbClr val="0070C0"/>
              </a:solidFill>
            </a:endParaRPr>
          </a:p>
        </p:txBody>
      </p:sp>
      <p:pic>
        <p:nvPicPr>
          <p:cNvPr id="144" name="Google Shape;144;p2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87390" y="454867"/>
            <a:ext cx="4699105" cy="428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7"/>
          <p:cNvSpPr txBox="1"/>
          <p:nvPr>
            <p:ph idx="2" type="body"/>
          </p:nvPr>
        </p:nvSpPr>
        <p:spPr>
          <a:xfrm>
            <a:off x="629841" y="1543050"/>
            <a:ext cx="3044087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b="1" lang="ru" sz="1500"/>
              <a:t>Осенью солнце (какое?)- холодное, грустное, осеннее..</a:t>
            </a:r>
            <a:endParaRPr sz="11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b="1" lang="ru" sz="1500"/>
              <a:t>Осенью солнце (что делает?)-прячется за тучи, светит, но греет не так сильно…</a:t>
            </a:r>
            <a:endParaRPr sz="11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b="1" lang="ru" sz="1500"/>
              <a:t>Попросите ребенка составить предложение и начать его со слова осенью</a:t>
            </a:r>
            <a:endParaRPr sz="11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1500"/>
              <a:buNone/>
            </a:pPr>
            <a:r>
              <a:rPr b="1" lang="ru" sz="1500">
                <a:solidFill>
                  <a:srgbClr val="FF0000"/>
                </a:solidFill>
              </a:rPr>
              <a:t>Осенью солнце светит, но греет не так сильно .</a:t>
            </a:r>
            <a:endParaRPr sz="11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1500"/>
              <a:buNone/>
            </a:pPr>
            <a:r>
              <a:rPr b="1" lang="ru" sz="1500">
                <a:solidFill>
                  <a:srgbClr val="FF0000"/>
                </a:solidFill>
              </a:rPr>
              <a:t>Осенью солнце часто прячется за тучи.</a:t>
            </a:r>
            <a:endParaRPr sz="1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8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alibri"/>
              <a:buNone/>
            </a:pPr>
            <a:r>
              <a:rPr b="1" lang="ru" sz="1100">
                <a:solidFill>
                  <a:srgbClr val="0070C0"/>
                </a:solidFill>
              </a:rPr>
              <a:t>Спросите ребенка, что он видит на картинке.</a:t>
            </a:r>
            <a:endParaRPr sz="1100"/>
          </a:p>
        </p:txBody>
      </p:sp>
      <p:pic>
        <p:nvPicPr>
          <p:cNvPr id="151" name="Google Shape;151;p2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2915" y="342900"/>
            <a:ext cx="5318448" cy="4212772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8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400"/>
              <a:buNone/>
            </a:pPr>
            <a:r>
              <a:rPr b="1" i="0" lang="ru" sz="1400">
                <a:solidFill>
                  <a:srgbClr val="111111"/>
                </a:solidFill>
              </a:rPr>
              <a:t>Осенью листья </a:t>
            </a:r>
            <a:r>
              <a:rPr b="1" lang="ru" sz="1400">
                <a:solidFill>
                  <a:srgbClr val="111111"/>
                </a:solidFill>
              </a:rPr>
              <a:t>(</a:t>
            </a:r>
            <a:r>
              <a:rPr b="1" i="0" lang="ru" sz="1400">
                <a:solidFill>
                  <a:srgbClr val="111111"/>
                </a:solidFill>
              </a:rPr>
              <a:t>какие?) – золотые, желтые, красивые, красные, разноцветные…</a:t>
            </a:r>
            <a:endParaRPr sz="11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33333"/>
              </a:buClr>
              <a:buSzPts val="1400"/>
              <a:buNone/>
            </a:pPr>
            <a:r>
              <a:rPr b="1" i="0" lang="ru" sz="1400">
                <a:solidFill>
                  <a:srgbClr val="333333"/>
                </a:solidFill>
              </a:rPr>
              <a:t>Осенью листья на деревьях начинают менять свой цвет. Из зеленых они превращаются в красные, желтые, оранжевые. Посмотри какой разноцветный лес бывает осенью!</a:t>
            </a:r>
            <a:r>
              <a:rPr b="1" lang="ru" sz="1400"/>
              <a:t> </a:t>
            </a:r>
            <a:endParaRPr sz="11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b="1" lang="ru" sz="1400"/>
              <a:t>Попросите ребенка составить предложение и начать его со слова осенью</a:t>
            </a:r>
            <a:endParaRPr sz="11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1400"/>
              <a:buNone/>
            </a:pPr>
            <a:r>
              <a:rPr b="1" lang="ru" sz="1400">
                <a:solidFill>
                  <a:srgbClr val="FF0000"/>
                </a:solidFill>
              </a:rPr>
              <a:t>Осенью листья на деревьях стали желтыми, красными, оранжевыми.</a:t>
            </a:r>
            <a:endParaRPr sz="1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9"/>
          <p:cNvSpPr txBox="1"/>
          <p:nvPr>
            <p:ph type="title"/>
          </p:nvPr>
        </p:nvSpPr>
        <p:spPr>
          <a:xfrm>
            <a:off x="545841" y="342900"/>
            <a:ext cx="3033178" cy="74178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alibri"/>
              <a:buNone/>
            </a:pPr>
            <a:r>
              <a:rPr lang="ru" sz="1100">
                <a:solidFill>
                  <a:srgbClr val="0070C0"/>
                </a:solidFill>
              </a:rPr>
              <a:t>Прочитайте ребенку стихотворение</a:t>
            </a:r>
            <a:endParaRPr sz="1100"/>
          </a:p>
        </p:txBody>
      </p:sp>
      <p:pic>
        <p:nvPicPr>
          <p:cNvPr id="158" name="Google Shape;158;p2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87390" y="342900"/>
            <a:ext cx="4832066" cy="4058841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9"/>
          <p:cNvSpPr txBox="1"/>
          <p:nvPr>
            <p:ph idx="2" type="body"/>
          </p:nvPr>
        </p:nvSpPr>
        <p:spPr>
          <a:xfrm>
            <a:off x="629841" y="1154663"/>
            <a:ext cx="2949178" cy="324707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None/>
            </a:pPr>
            <a:r>
              <a:rPr b="1" i="0" lang="ru" sz="1400">
                <a:solidFill>
                  <a:srgbClr val="333333"/>
                </a:solidFill>
              </a:rPr>
              <a:t>Осень – листо - листопад, </a:t>
            </a:r>
            <a:br>
              <a:rPr b="1" i="0" lang="ru" sz="1400">
                <a:solidFill>
                  <a:srgbClr val="333333"/>
                </a:solidFill>
              </a:rPr>
            </a:br>
            <a:r>
              <a:rPr b="1" i="0" lang="ru" sz="1400">
                <a:solidFill>
                  <a:srgbClr val="333333"/>
                </a:solidFill>
              </a:rPr>
              <a:t>Листья - бабочки летят. </a:t>
            </a:r>
            <a:br>
              <a:rPr b="1" i="0" lang="ru" sz="1400">
                <a:solidFill>
                  <a:srgbClr val="333333"/>
                </a:solidFill>
              </a:rPr>
            </a:br>
            <a:r>
              <a:rPr b="1" i="0" lang="ru" sz="1400">
                <a:solidFill>
                  <a:srgbClr val="333333"/>
                </a:solidFill>
              </a:rPr>
              <a:t>Желтые и красные </a:t>
            </a:r>
            <a:br>
              <a:rPr b="1" i="0" lang="ru" sz="1400">
                <a:solidFill>
                  <a:srgbClr val="333333"/>
                </a:solidFill>
              </a:rPr>
            </a:br>
            <a:r>
              <a:rPr b="1" i="0" lang="ru" sz="1400">
                <a:solidFill>
                  <a:srgbClr val="333333"/>
                </a:solidFill>
              </a:rPr>
              <a:t>Все расцветкой разные. </a:t>
            </a:r>
            <a:br>
              <a:rPr b="1" i="0" lang="ru" sz="1400">
                <a:solidFill>
                  <a:srgbClr val="333333"/>
                </a:solidFill>
              </a:rPr>
            </a:br>
            <a:r>
              <a:rPr b="1" i="0" lang="ru" sz="1400">
                <a:solidFill>
                  <a:srgbClr val="333333"/>
                </a:solidFill>
              </a:rPr>
              <a:t>До чего же ветер рад,</a:t>
            </a:r>
            <a:br>
              <a:rPr b="1" i="0" lang="ru" sz="1400">
                <a:solidFill>
                  <a:srgbClr val="333333"/>
                </a:solidFill>
              </a:rPr>
            </a:br>
            <a:r>
              <a:rPr b="1" i="0" lang="ru" sz="1400">
                <a:solidFill>
                  <a:srgbClr val="333333"/>
                </a:solidFill>
              </a:rPr>
              <a:t> Что устроил листопад.</a:t>
            </a:r>
            <a:endParaRPr sz="11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33333"/>
              </a:buClr>
              <a:buSzPts val="1400"/>
              <a:buNone/>
            </a:pPr>
            <a:r>
              <a:rPr b="1" lang="ru" sz="1400">
                <a:solidFill>
                  <a:srgbClr val="333333"/>
                </a:solidFill>
              </a:rPr>
              <a:t>Осенью листья (что делают?) – падают, кружатся, засыхают, опадают…</a:t>
            </a:r>
            <a:endParaRPr sz="11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1400"/>
              <a:buNone/>
            </a:pPr>
            <a:r>
              <a:rPr b="1" lang="ru" sz="1400">
                <a:solidFill>
                  <a:srgbClr val="FF0000"/>
                </a:solidFill>
              </a:rPr>
              <a:t>Осенью начинается листопад.</a:t>
            </a:r>
            <a:endParaRPr sz="11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1400"/>
              <a:buNone/>
            </a:pPr>
            <a:r>
              <a:rPr b="1" lang="ru" sz="1400">
                <a:solidFill>
                  <a:srgbClr val="FF0000"/>
                </a:solidFill>
              </a:rPr>
              <a:t>Осенью с деревьев опадают листья.</a:t>
            </a:r>
            <a:endParaRPr sz="1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0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alibri"/>
              <a:buNone/>
            </a:pPr>
            <a:r>
              <a:rPr b="1" lang="ru" sz="1100">
                <a:solidFill>
                  <a:srgbClr val="0070C0"/>
                </a:solidFill>
              </a:rPr>
              <a:t>Спросите ребенка, что он видит на картинке.</a:t>
            </a:r>
            <a:endParaRPr sz="1100"/>
          </a:p>
        </p:txBody>
      </p:sp>
      <p:pic>
        <p:nvPicPr>
          <p:cNvPr id="165" name="Google Shape;165;p3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31259" y="286916"/>
            <a:ext cx="3454324" cy="442271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30"/>
          <p:cNvSpPr txBox="1"/>
          <p:nvPr>
            <p:ph idx="2" type="body"/>
          </p:nvPr>
        </p:nvSpPr>
        <p:spPr>
          <a:xfrm>
            <a:off x="629841" y="1543050"/>
            <a:ext cx="3303012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b="1" lang="ru" sz="1400"/>
              <a:t>Осенью дождь (какой?) – холодный, мелкий, моросящий…</a:t>
            </a:r>
            <a:br>
              <a:rPr b="1" lang="ru" sz="1400"/>
            </a:br>
            <a:r>
              <a:rPr b="1" lang="ru" sz="1400"/>
              <a:t>Дождь (что делает?)- идет, моросит, льет, капает…</a:t>
            </a:r>
            <a:endParaRPr sz="11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1500"/>
              <a:buNone/>
            </a:pPr>
            <a:r>
              <a:rPr b="1" lang="ru" sz="1500">
                <a:solidFill>
                  <a:srgbClr val="FF0000"/>
                </a:solidFill>
              </a:rPr>
              <a:t>Осенью часто идут холодные дожди.</a:t>
            </a:r>
            <a:endParaRPr sz="11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1500"/>
              <a:buNone/>
            </a:pPr>
            <a:r>
              <a:rPr b="1" lang="ru" sz="1500">
                <a:solidFill>
                  <a:srgbClr val="FF0000"/>
                </a:solidFill>
              </a:rPr>
              <a:t>Осенью часто моросит дождь.</a:t>
            </a:r>
            <a:endParaRPr sz="1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1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alibri"/>
              <a:buNone/>
            </a:pPr>
            <a:r>
              <a:rPr b="1" lang="ru" sz="1100">
                <a:solidFill>
                  <a:srgbClr val="0070C0"/>
                </a:solidFill>
              </a:rPr>
              <a:t>Спросите ребенка, что он видит на картинке.</a:t>
            </a:r>
            <a:endParaRPr sz="1100"/>
          </a:p>
        </p:txBody>
      </p:sp>
      <p:pic>
        <p:nvPicPr>
          <p:cNvPr id="172" name="Google Shape;172;p3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38443" y="342901"/>
            <a:ext cx="2949178" cy="412879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1"/>
          <p:cNvSpPr txBox="1"/>
          <p:nvPr>
            <p:ph idx="2" type="body"/>
          </p:nvPr>
        </p:nvSpPr>
        <p:spPr>
          <a:xfrm>
            <a:off x="629841" y="1543050"/>
            <a:ext cx="3142059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b="1" lang="ru" sz="1500"/>
              <a:t>Объясните ребенку, что осенью некоторые птицы улетают в теплые края.</a:t>
            </a:r>
            <a:r>
              <a:rPr b="1" lang="ru" sz="1500">
                <a:solidFill>
                  <a:srgbClr val="313131"/>
                </a:solidFill>
              </a:rPr>
              <a:t> Их называют перелетными. Они улетают, потому что осенью становится холодно и им нечего есть.</a:t>
            </a:r>
            <a:endParaRPr sz="11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1500"/>
              <a:buNone/>
            </a:pPr>
            <a:r>
              <a:rPr b="1" lang="ru" sz="1500">
                <a:solidFill>
                  <a:srgbClr val="FF0000"/>
                </a:solidFill>
              </a:rPr>
              <a:t>Осенью перелетные птицы улетают в теплые края.</a:t>
            </a:r>
            <a:endParaRPr sz="1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2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alibri"/>
              <a:buNone/>
            </a:pPr>
            <a:r>
              <a:rPr b="1" lang="ru" sz="1100">
                <a:solidFill>
                  <a:srgbClr val="0070C0"/>
                </a:solidFill>
              </a:rPr>
              <a:t>Спросите ребенка, что он видит на картинке.</a:t>
            </a:r>
            <a:endParaRPr sz="1100"/>
          </a:p>
        </p:txBody>
      </p:sp>
      <p:pic>
        <p:nvPicPr>
          <p:cNvPr id="179" name="Google Shape;179;p3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77806" y="293915"/>
            <a:ext cx="3814776" cy="4191776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2"/>
          <p:cNvSpPr txBox="1"/>
          <p:nvPr>
            <p:ph idx="2" type="body"/>
          </p:nvPr>
        </p:nvSpPr>
        <p:spPr>
          <a:xfrm>
            <a:off x="629841" y="1543050"/>
            <a:ext cx="3631916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</a:pPr>
            <a:r>
              <a:rPr b="1" lang="ru" sz="1800">
                <a:solidFill>
                  <a:srgbClr val="FF0000"/>
                </a:solidFill>
              </a:rPr>
              <a:t>Осенью взрослые и дети собирают в лесу грибы.</a:t>
            </a:r>
            <a:endParaRPr sz="11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F140B"/>
              </a:buClr>
              <a:buSzPts val="2100"/>
              <a:buNone/>
            </a:pPr>
            <a:r>
              <a:rPr b="1" i="0" lang="ru" sz="2100">
                <a:solidFill>
                  <a:srgbClr val="2F140B"/>
                </a:solidFill>
              </a:rPr>
              <a:t>Где берёзки да дубы</a:t>
            </a:r>
            <a:br>
              <a:rPr b="1" lang="ru" sz="2100"/>
            </a:br>
            <a:r>
              <a:rPr b="1" i="0" lang="ru" sz="2100">
                <a:solidFill>
                  <a:srgbClr val="2F140B"/>
                </a:solidFill>
              </a:rPr>
              <a:t>Летом выросли грибы.</a:t>
            </a:r>
            <a:br>
              <a:rPr b="1" lang="ru" sz="2100"/>
            </a:br>
            <a:r>
              <a:rPr b="1" i="0" lang="ru" sz="2100">
                <a:solidFill>
                  <a:srgbClr val="2F140B"/>
                </a:solidFill>
              </a:rPr>
              <a:t>Тут — волнушки и опята,</a:t>
            </a:r>
            <a:br>
              <a:rPr b="1" lang="ru" sz="2100"/>
            </a:br>
            <a:r>
              <a:rPr b="1" i="0" lang="ru" sz="2100">
                <a:solidFill>
                  <a:srgbClr val="2F140B"/>
                </a:solidFill>
              </a:rPr>
              <a:t>Там — лисички и маслята.</a:t>
            </a:r>
            <a:br>
              <a:rPr b="1" lang="ru" sz="2100"/>
            </a:br>
            <a:r>
              <a:rPr b="1" i="0" lang="ru" sz="2100">
                <a:solidFill>
                  <a:srgbClr val="2F140B"/>
                </a:solidFill>
              </a:rPr>
              <a:t>Под сосной — боровики,</a:t>
            </a:r>
            <a:br>
              <a:rPr b="1" lang="ru" sz="2100"/>
            </a:br>
            <a:r>
              <a:rPr b="1" i="0" lang="ru" sz="2100">
                <a:solidFill>
                  <a:srgbClr val="2F140B"/>
                </a:solidFill>
              </a:rPr>
              <a:t>Так им рады грибники.</a:t>
            </a:r>
            <a:endParaRPr b="1" sz="1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3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alibri"/>
              <a:buNone/>
            </a:pPr>
            <a:r>
              <a:rPr b="1" lang="ru" sz="1100">
                <a:solidFill>
                  <a:srgbClr val="0070C0"/>
                </a:solidFill>
              </a:rPr>
              <a:t>Спросите ребенка, чем занимаются дети  на картинке.</a:t>
            </a:r>
            <a:endParaRPr sz="1100"/>
          </a:p>
        </p:txBody>
      </p:sp>
      <p:pic>
        <p:nvPicPr>
          <p:cNvPr id="186" name="Google Shape;186;p3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97735" y="440872"/>
            <a:ext cx="3345862" cy="4052888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3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100"/>
              <a:buNone/>
            </a:pPr>
            <a:r>
              <a:rPr lang="ru" sz="2100">
                <a:solidFill>
                  <a:srgbClr val="FF0000"/>
                </a:solidFill>
              </a:rPr>
              <a:t>Осенью люди собирают урожай овощей и фруктов.</a:t>
            </a:r>
            <a:endParaRPr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