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14536d280_2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1214536d280_2_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1214536d280_2_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214536d280_2_1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1214536d280_2_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214536d280_2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g1214536d280_2_1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1214536d280_2_1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214536d280_2_1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1214536d280_2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214536d280_2_1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1214536d280_2_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14536d280_2_1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1214536d280_2_1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14536d280_2_1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1214536d280_2_1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214536d280_2_1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1214536d280_2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14536d280_2_1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1214536d280_2_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214536d280_2_1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1214536d280_2_1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214536d280_2_1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1214536d280_2_1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14536d280_2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1214536d280_2_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1214536d280_2_8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14536d280_2_1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1214536d280_2_1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214536d280_2_1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1214536d280_2_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14536d280_2_1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1214536d280_2_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214536d280_2_1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1214536d280_2_1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14536d280_2_1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1214536d280_2_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214536d280_2_2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1214536d280_2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214536d280_2_2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1214536d280_2_2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214536d280_2_2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1214536d280_2_2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214536d280_2_2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1214536d280_2_2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214536d280_2_2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1214536d280_2_2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14536d280_2_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1214536d280_2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214536d280_2_2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1214536d280_2_2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214536d280_2_2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214536d280_2_2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214536d280_2_2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1214536d280_2_2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14536d280_2_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1214536d280_2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214536d280_2_1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1214536d280_2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14536d280_2_1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1214536d280_2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214536d280_2_1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1214536d280_2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214536d280_2_1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1214536d280_2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214536d280_2_1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1214536d280_2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83" name="Google Shape;83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4" name="Google Shape;94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1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0" name="Google Shape;100;p21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2" name="Google Shape;102;p21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Relationship Id="rId4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Relationship Id="rId4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jpg"/><Relationship Id="rId4" Type="http://schemas.openxmlformats.org/officeDocument/2006/relationships/image" Target="../media/image4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jpg"/><Relationship Id="rId4" Type="http://schemas.openxmlformats.org/officeDocument/2006/relationships/image" Target="../media/image3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jpg"/><Relationship Id="rId4" Type="http://schemas.openxmlformats.org/officeDocument/2006/relationships/image" Target="../media/image3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Relationship Id="rId4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Relationship Id="rId4" Type="http://schemas.openxmlformats.org/officeDocument/2006/relationships/image" Target="../media/image4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2023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/>
          <p:nvPr>
            <p:ph type="ctrTitle"/>
          </p:nvPr>
        </p:nvSpPr>
        <p:spPr>
          <a:xfrm>
            <a:off x="1143000" y="328905"/>
            <a:ext cx="6858000" cy="59482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</a:pPr>
            <a:r>
              <a:rPr b="1" lang="ru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</a:t>
            </a:r>
            <a:r>
              <a:rPr b="1" i="0" lang="ru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униципальное бюджетное дошкольное образовательное учреждение</a:t>
            </a:r>
            <a:br>
              <a:rPr b="1" i="0" lang="ru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</a:t>
            </a:r>
            <a:r>
              <a:rPr b="1" i="0" lang="ru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етский сад №72 «Кораблик» </a:t>
            </a:r>
            <a:br>
              <a:rPr b="1" i="0" lang="ru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b="1"/>
          </a:p>
        </p:txBody>
      </p:sp>
      <p:sp>
        <p:nvSpPr>
          <p:cNvPr id="132" name="Google Shape;132;p25"/>
          <p:cNvSpPr txBox="1"/>
          <p:nvPr>
            <p:ph idx="1" type="subTitle"/>
          </p:nvPr>
        </p:nvSpPr>
        <p:spPr>
          <a:xfrm>
            <a:off x="1143000" y="1455575"/>
            <a:ext cx="6858000" cy="321206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None/>
            </a:pPr>
            <a:r>
              <a:rPr lang="ru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Познавательно-творческий проект в средней группе №3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00000"/>
              </a:buClr>
              <a:buSzPts val="3600"/>
              <a:buNone/>
            </a:pPr>
            <a:r>
              <a:rPr lang="ru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«Новый год у ворот»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" sz="1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ru" sz="14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Подготовили: Руденок О.В.</a:t>
            </a:r>
            <a:br>
              <a:rPr b="1" lang="ru" sz="1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" sz="14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                              Калинина Л.С.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/>
          <p:nvPr>
            <p:ph type="title"/>
          </p:nvPr>
        </p:nvSpPr>
        <p:spPr>
          <a:xfrm>
            <a:off x="628650" y="125964"/>
            <a:ext cx="7886700" cy="631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None/>
            </a:pPr>
            <a:r>
              <a:rPr b="1" lang="ru" sz="1500">
                <a:latin typeface="Times New Roman"/>
                <a:ea typeface="Times New Roman"/>
                <a:cs typeface="Times New Roman"/>
                <a:sym typeface="Times New Roman"/>
              </a:rPr>
              <a:t>НОД по развитию речи «Составление описательного рассказа по картине «Новогодний праздник в детском саду»</a:t>
            </a:r>
            <a:endParaRPr/>
          </a:p>
        </p:txBody>
      </p:sp>
      <p:pic>
        <p:nvPicPr>
          <p:cNvPr id="189" name="Google Shape;189;p3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8383" y="834424"/>
            <a:ext cx="4121033" cy="396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538" y="834424"/>
            <a:ext cx="4073312" cy="396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5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064912" y="-1641501"/>
            <a:ext cx="4874043" cy="8402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2" name="Google Shape;202;p36"/>
          <p:cNvSpPr txBox="1"/>
          <p:nvPr>
            <p:ph idx="1" type="body"/>
          </p:nvPr>
        </p:nvSpPr>
        <p:spPr>
          <a:xfrm>
            <a:off x="3887391" y="245851"/>
            <a:ext cx="4629150" cy="4554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1778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None/>
            </a:pPr>
            <a: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Скоро новогодний праздник. </a:t>
            </a:r>
            <a:b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 музыкальном зале детского сада установили пушистую ёлку. </a:t>
            </a:r>
            <a:b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Её украсили разноцветными шарами, колокольчиками, карамельками.</a:t>
            </a:r>
            <a:b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пришли в музыкальный зал на праздник. </a:t>
            </a:r>
            <a:b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Они водят вокруг ёлки хоровод вместе с Дедом Морозом и Снегурочкой.</a:t>
            </a:r>
            <a:b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 дети в нарядных новогодних костюмах. </a:t>
            </a:r>
            <a:b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Тут и зайчик, и лиса, и волк, и дракон…. </a:t>
            </a:r>
            <a:b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всех детей весёлые лица.</a:t>
            </a:r>
            <a:b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ru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Им очень нравится праздник ёлки.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400" lvl="0" marL="1778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03" name="Google Shape;203;p36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  <p:pic>
        <p:nvPicPr>
          <p:cNvPr id="204" name="Google Shape;20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935" y="245851"/>
            <a:ext cx="3355084" cy="455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/>
          <p:nvPr>
            <p:ph type="title"/>
          </p:nvPr>
        </p:nvSpPr>
        <p:spPr>
          <a:xfrm>
            <a:off x="628650" y="132961"/>
            <a:ext cx="7886700" cy="580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None/>
            </a:pPr>
            <a:r>
              <a:rPr b="1" lang="ru" sz="1500">
                <a:latin typeface="Times New Roman"/>
                <a:ea typeface="Times New Roman"/>
                <a:cs typeface="Times New Roman"/>
                <a:sym typeface="Times New Roman"/>
              </a:rPr>
              <a:t>НОД по художественно-эстетическому развитию (аппликация мятыми салфетками) «Шапочка для Деда Мороза».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0" name="Google Shape;210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743" y="713792"/>
            <a:ext cx="4391257" cy="420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3146" y="713792"/>
            <a:ext cx="4404911" cy="420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>
            <p:ph type="title"/>
          </p:nvPr>
        </p:nvSpPr>
        <p:spPr>
          <a:xfrm>
            <a:off x="628650" y="273844"/>
            <a:ext cx="7886700" cy="4119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</a:pPr>
            <a:r>
              <a:rPr b="1" i="0" lang="ru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НОД по художественно-эстетическому развитию (декоративное рисование) «Варежка для Снегурочки».</a:t>
            </a:r>
            <a:endParaRPr/>
          </a:p>
        </p:txBody>
      </p:sp>
      <p:pic>
        <p:nvPicPr>
          <p:cNvPr id="217" name="Google Shape;217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685801"/>
            <a:ext cx="7971842" cy="4366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/>
          <p:nvPr>
            <p:ph type="title"/>
          </p:nvPr>
        </p:nvSpPr>
        <p:spPr>
          <a:xfrm>
            <a:off x="628650" y="273844"/>
            <a:ext cx="7886700" cy="768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None/>
            </a:pPr>
            <a:r>
              <a:rPr b="1" lang="ru" sz="1500">
                <a:latin typeface="Times New Roman"/>
                <a:ea typeface="Times New Roman"/>
                <a:cs typeface="Times New Roman"/>
                <a:sym typeface="Times New Roman"/>
              </a:rPr>
              <a:t>Интегрированное НОД по познавательному и художественно-эстетическому развитию «Праздничный пряник»</a:t>
            </a:r>
            <a:endParaRPr/>
          </a:p>
        </p:txBody>
      </p:sp>
      <p:pic>
        <p:nvPicPr>
          <p:cNvPr id="223" name="Google Shape;223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601" y="1268015"/>
            <a:ext cx="3389681" cy="3714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3947" y="1268015"/>
            <a:ext cx="3545632" cy="3714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0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0749" y="664806"/>
            <a:ext cx="3331029" cy="41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8490" y="552840"/>
            <a:ext cx="3174741" cy="421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867" y="139959"/>
            <a:ext cx="8243596" cy="4807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878" y="174948"/>
            <a:ext cx="8257591" cy="48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879" y="69979"/>
            <a:ext cx="8404549" cy="492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2981"/>
            <a:ext cx="9144000" cy="526946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 txBox="1"/>
          <p:nvPr>
            <p:ph idx="4294967295" type="ctrTitle"/>
          </p:nvPr>
        </p:nvSpPr>
        <p:spPr>
          <a:xfrm>
            <a:off x="1182655" y="965718"/>
            <a:ext cx="6620069" cy="34220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None/>
            </a:pPr>
            <a:r>
              <a:rPr b="1" i="0" lang="ru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Тип проекта: познавательно - творческий</a:t>
            </a:r>
            <a:br>
              <a:rPr b="1" i="0" lang="ru" sz="2100" u="none" cap="none" strike="noStrike">
                <a:solidFill>
                  <a:srgbClr val="181818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 проекта: групповой, краткосрочный </a:t>
            </a:r>
            <a:br>
              <a:rPr b="1" i="0" lang="ru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 13декабря по 28 декабря 2021 г.)</a:t>
            </a:r>
            <a:br>
              <a:rPr b="1" i="0" lang="ru" sz="2100" u="none" cap="none" strike="noStrike">
                <a:solidFill>
                  <a:srgbClr val="181818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Участники проекта:</a:t>
            </a:r>
            <a:br>
              <a:rPr b="1" i="0" lang="ru" sz="2100" u="none" cap="none" strike="noStrike">
                <a:solidFill>
                  <a:srgbClr val="181818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дети средней группы (3-4-5 лет);</a:t>
            </a:r>
            <a:br>
              <a:rPr b="1" i="0" lang="ru" sz="2100" u="none" cap="none" strike="noStrike">
                <a:solidFill>
                  <a:srgbClr val="181818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воспитатели, музыкальный руководитель</a:t>
            </a:r>
            <a:br>
              <a:rPr b="1" i="0" lang="ru" sz="2100" u="none" cap="none" strike="noStrike">
                <a:solidFill>
                  <a:srgbClr val="181818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родители.</a:t>
            </a:r>
            <a:br>
              <a:rPr b="1" i="0" lang="ru" sz="2100" u="none" cap="none" strike="noStrike">
                <a:solidFill>
                  <a:srgbClr val="181818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 i="0" sz="2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838" y="433799"/>
            <a:ext cx="3955013" cy="441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4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9546" y="433799"/>
            <a:ext cx="3827883" cy="4415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779" y="174948"/>
            <a:ext cx="7501812" cy="480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761" y="167951"/>
            <a:ext cx="7634773" cy="479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7"/>
          <p:cNvSpPr txBox="1"/>
          <p:nvPr>
            <p:ph type="title"/>
          </p:nvPr>
        </p:nvSpPr>
        <p:spPr>
          <a:xfrm>
            <a:off x="628650" y="273844"/>
            <a:ext cx="7886700" cy="80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None/>
            </a:pPr>
            <a:r>
              <a:rPr b="1" lang="ru" sz="1500">
                <a:latin typeface="Times New Roman"/>
                <a:ea typeface="Times New Roman"/>
                <a:cs typeface="Times New Roman"/>
                <a:sym typeface="Times New Roman"/>
              </a:rPr>
              <a:t>НОД по художественно-эстетическому развитию (лепке) «К нам на праздник приходил веселый Снеговик»</a:t>
            </a:r>
            <a:endParaRPr/>
          </a:p>
        </p:txBody>
      </p:sp>
      <p:pic>
        <p:nvPicPr>
          <p:cNvPr id="267" name="Google Shape;267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513395" y="1192940"/>
            <a:ext cx="3730653" cy="350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9150" y="1077686"/>
            <a:ext cx="3886200" cy="3730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8"/>
          <p:cNvPicPr preferRelativeResize="0"/>
          <p:nvPr/>
        </p:nvPicPr>
        <p:blipFill rotWithShape="1">
          <a:blip r:embed="rId3">
            <a:alphaModFix/>
          </a:blip>
          <a:srcRect b="6974" l="2627" r="787" t="8502"/>
          <a:stretch/>
        </p:blipFill>
        <p:spPr>
          <a:xfrm>
            <a:off x="727788" y="272921"/>
            <a:ext cx="7858708" cy="47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9"/>
          <p:cNvSpPr txBox="1"/>
          <p:nvPr>
            <p:ph idx="4294967295" type="title"/>
          </p:nvPr>
        </p:nvSpPr>
        <p:spPr>
          <a:xfrm>
            <a:off x="0" y="182166"/>
            <a:ext cx="7886700" cy="391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None/>
            </a:pPr>
            <a:r>
              <a:rPr b="1" lang="ru" sz="1500">
                <a:latin typeface="Times New Roman"/>
                <a:ea typeface="Times New Roman"/>
                <a:cs typeface="Times New Roman"/>
                <a:sym typeface="Times New Roman"/>
              </a:rPr>
              <a:t>Создание праздничной атмосферы в детском саду</a:t>
            </a:r>
            <a:endParaRPr/>
          </a:p>
        </p:txBody>
      </p:sp>
      <p:pic>
        <p:nvPicPr>
          <p:cNvPr id="279" name="Google Shape;279;p49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0" y="653654"/>
            <a:ext cx="4387454" cy="422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9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4756547" y="750094"/>
            <a:ext cx="4387453" cy="4035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50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885" y="475861"/>
            <a:ext cx="3582954" cy="445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0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8632" y="475861"/>
            <a:ext cx="3666931" cy="4429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1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787" y="188945"/>
            <a:ext cx="3282044" cy="483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0477" y="188945"/>
            <a:ext cx="3058108" cy="4835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622697"/>
            <a:ext cx="3738076" cy="436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0560" y="622697"/>
            <a:ext cx="3659932" cy="436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2"/>
          <p:cNvSpPr txBox="1"/>
          <p:nvPr>
            <p:ph idx="4294967295" type="title"/>
          </p:nvPr>
        </p:nvSpPr>
        <p:spPr>
          <a:xfrm>
            <a:off x="0" y="273844"/>
            <a:ext cx="7886700" cy="34885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None/>
            </a:pPr>
            <a:r>
              <a:rPr lang="ru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" sz="1500">
                <a:latin typeface="Times New Roman"/>
                <a:ea typeface="Times New Roman"/>
                <a:cs typeface="Times New Roman"/>
                <a:sym typeface="Times New Roman"/>
              </a:rPr>
              <a:t>Мастер-класс по изготовлению снегирей из пряжи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3"/>
          <p:cNvSpPr txBox="1"/>
          <p:nvPr>
            <p:ph type="title"/>
          </p:nvPr>
        </p:nvSpPr>
        <p:spPr>
          <a:xfrm>
            <a:off x="628650" y="273844"/>
            <a:ext cx="7886700" cy="474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None/>
            </a:pPr>
            <a:r>
              <a:rPr b="1" lang="ru" sz="1500">
                <a:latin typeface="Times New Roman"/>
                <a:ea typeface="Times New Roman"/>
                <a:cs typeface="Times New Roman"/>
                <a:sym typeface="Times New Roman"/>
              </a:rPr>
              <a:t>Новогодний праздник «В гостях у Елочки»</a:t>
            </a:r>
            <a:endParaRPr/>
          </a:p>
        </p:txBody>
      </p:sp>
      <p:pic>
        <p:nvPicPr>
          <p:cNvPr id="305" name="Google Shape;305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790" y="832757"/>
            <a:ext cx="7606782" cy="4100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1471"/>
            <a:ext cx="9144000" cy="534644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 txBox="1"/>
          <p:nvPr>
            <p:ph type="title"/>
          </p:nvPr>
        </p:nvSpPr>
        <p:spPr>
          <a:xfrm>
            <a:off x="1021701" y="895738"/>
            <a:ext cx="6962971" cy="37227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Times New Roman"/>
              <a:buNone/>
            </a:pPr>
            <a:r>
              <a:rPr b="1" i="0" lang="ru" sz="17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</a:t>
            </a:r>
            <a:r>
              <a:rPr b="1" i="0" lang="ru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расширение знаний детей о новогоднем празднике, традициях празднования Нового года</a:t>
            </a:r>
            <a:r>
              <a:rPr b="1" i="0" lang="ru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/>
          </a:p>
        </p:txBody>
      </p:sp>
      <p:sp>
        <p:nvSpPr>
          <p:cNvPr id="146" name="Google Shape;146;p27"/>
          <p:cNvSpPr txBox="1"/>
          <p:nvPr>
            <p:ph idx="1" type="body"/>
          </p:nvPr>
        </p:nvSpPr>
        <p:spPr>
          <a:xfrm>
            <a:off x="1021701" y="1268016"/>
            <a:ext cx="7046947" cy="32526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r>
              <a:rPr b="1" i="0" lang="ru" sz="14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Задачи:</a:t>
            </a:r>
            <a:endParaRPr/>
          </a:p>
          <a:p>
            <a:pPr indent="-8890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b="1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Формировать у детей познавательный интерес к традициям и обычаям празднования Нового года с ёлкой, Дедом Морозом и подарками.</a:t>
            </a:r>
            <a:endParaRPr/>
          </a:p>
          <a:p>
            <a:pPr indent="-8890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b="1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Познакомить с разнообразием новогодних игрушек и традицией украшать новогоднюю елку. </a:t>
            </a:r>
            <a:endParaRPr/>
          </a:p>
          <a:p>
            <a:pPr indent="-8890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b="1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Познакомить детей с Родиной Деда Мороза – Великий Устюг.</a:t>
            </a:r>
            <a:endParaRPr/>
          </a:p>
          <a:p>
            <a:pPr indent="-8890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Развивать художественно-эстетические способности, умения и навыки продуктивной деятельности.</a:t>
            </a:r>
            <a:endParaRPr/>
          </a:p>
          <a:p>
            <a:pPr indent="-8890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Привлечь родителей и детей к совместному изготовлению снегирей для украшения детского сада.</a:t>
            </a:r>
            <a:endParaRPr b="1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8890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Способствовать развитию связной речи; воображения; желания заучивать стихотворения, песни.</a:t>
            </a:r>
            <a:endParaRPr/>
          </a:p>
          <a:p>
            <a:pPr indent="-8890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Создавать предновогоднюю праздничную атмосферу во всех видах деятельности.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5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880" y="398884"/>
            <a:ext cx="3540967" cy="453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3561" y="398884"/>
            <a:ext cx="3540967" cy="4534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5"/>
          <p:cNvSpPr txBox="1"/>
          <p:nvPr>
            <p:ph type="title"/>
          </p:nvPr>
        </p:nvSpPr>
        <p:spPr>
          <a:xfrm>
            <a:off x="1406590" y="1364603"/>
            <a:ext cx="7108760" cy="198742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</a:pPr>
            <a:r>
              <a:rPr b="1" i="0" lang="ru" sz="24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Продукт проекта:</a:t>
            </a:r>
            <a:br>
              <a:rPr b="1" i="0" lang="ru" sz="24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новогодний праздник «В гостях у Елочки».</a:t>
            </a:r>
            <a:br>
              <a:rPr b="1" i="0" lang="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праздничное угощение: имбирные пряники, которые дети самостоятельно украсили глазурью.</a:t>
            </a:r>
            <a:endParaRPr b="1"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2652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6"/>
          <p:cNvSpPr txBox="1"/>
          <p:nvPr>
            <p:ph idx="4294967295" type="ctrTitle"/>
          </p:nvPr>
        </p:nvSpPr>
        <p:spPr>
          <a:xfrm>
            <a:off x="2288333" y="1322614"/>
            <a:ext cx="5290456" cy="2358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b="1" i="0" lang="ru" sz="4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628650" y="273844"/>
            <a:ext cx="7886700" cy="50292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None/>
            </a:pPr>
            <a:r>
              <a:rPr b="1" lang="ru" sz="1500">
                <a:latin typeface="Times New Roman"/>
                <a:ea typeface="Times New Roman"/>
                <a:cs typeface="Times New Roman"/>
                <a:sym typeface="Times New Roman"/>
              </a:rPr>
              <a:t>НОД по художественно - эстетическому развитию (рисование в нетрадиционной технике: тычок сухой полужесткой кистью и рисование ватными палочками) «Новогодняя елка»</a:t>
            </a:r>
            <a:endParaRPr/>
          </a:p>
        </p:txBody>
      </p:sp>
      <p:pic>
        <p:nvPicPr>
          <p:cNvPr id="152" name="Google Shape;152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958721"/>
            <a:ext cx="3829050" cy="400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4515" y="958721"/>
            <a:ext cx="3603948" cy="4004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9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867" y="216937"/>
            <a:ext cx="3673928" cy="470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7578" y="216937"/>
            <a:ext cx="3582955" cy="470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9144000" cy="5269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/>
          <p:nvPr>
            <p:ph type="title"/>
          </p:nvPr>
        </p:nvSpPr>
        <p:spPr>
          <a:xfrm>
            <a:off x="628650" y="132961"/>
            <a:ext cx="7886700" cy="552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None/>
            </a:pPr>
            <a:r>
              <a:rPr b="1" lang="ru" sz="1500">
                <a:latin typeface="Times New Roman"/>
                <a:ea typeface="Times New Roman"/>
                <a:cs typeface="Times New Roman"/>
                <a:sym typeface="Times New Roman"/>
              </a:rPr>
              <a:t>НОД по художественно-эстетическому развитию (аппликация) «Снеговик-почтовик» по сказке Сутеева «Елка».</a:t>
            </a:r>
            <a:endParaRPr/>
          </a:p>
        </p:txBody>
      </p:sp>
      <p:pic>
        <p:nvPicPr>
          <p:cNvPr id="170" name="Google Shape;170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790" y="804765"/>
            <a:ext cx="3601617" cy="403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1594" y="804765"/>
            <a:ext cx="3693756" cy="4037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209315" cy="5353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/>
          <p:nvPr>
            <p:ph type="title"/>
          </p:nvPr>
        </p:nvSpPr>
        <p:spPr>
          <a:xfrm flipH="1">
            <a:off x="632590" y="167952"/>
            <a:ext cx="7886700" cy="251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b="1" lang="ru" sz="1500">
                <a:latin typeface="Times New Roman"/>
                <a:ea typeface="Times New Roman"/>
                <a:cs typeface="Times New Roman"/>
                <a:sym typeface="Times New Roman"/>
              </a:rPr>
              <a:t>Виртуальная экскурсия на Родину Деда Мороза - Великий Устюг</a:t>
            </a:r>
            <a:endParaRPr/>
          </a:p>
        </p:txBody>
      </p:sp>
      <p:pic>
        <p:nvPicPr>
          <p:cNvPr id="182" name="Google Shape;182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4227515" y="5248275"/>
            <a:ext cx="46033" cy="3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728" y="454408"/>
            <a:ext cx="7284876" cy="4521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